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0" r:id="rId2"/>
    <p:sldId id="431" r:id="rId3"/>
    <p:sldId id="432" r:id="rId4"/>
    <p:sldId id="433" r:id="rId5"/>
    <p:sldId id="437" r:id="rId6"/>
    <p:sldId id="438" r:id="rId7"/>
    <p:sldId id="443" r:id="rId8"/>
    <p:sldId id="442" r:id="rId9"/>
    <p:sldId id="444" r:id="rId10"/>
    <p:sldId id="439" r:id="rId11"/>
    <p:sldId id="440" r:id="rId12"/>
    <p:sldId id="454" r:id="rId13"/>
    <p:sldId id="441" r:id="rId14"/>
    <p:sldId id="455" r:id="rId15"/>
    <p:sldId id="446" r:id="rId16"/>
    <p:sldId id="457" r:id="rId17"/>
    <p:sldId id="447" r:id="rId18"/>
    <p:sldId id="448" r:id="rId19"/>
    <p:sldId id="449" r:id="rId20"/>
    <p:sldId id="450" r:id="rId21"/>
    <p:sldId id="451" r:id="rId22"/>
    <p:sldId id="452" r:id="rId23"/>
    <p:sldId id="458" r:id="rId24"/>
    <p:sldId id="453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72" r:id="rId39"/>
    <p:sldId id="473" r:id="rId40"/>
    <p:sldId id="474" r:id="rId41"/>
    <p:sldId id="475" r:id="rId42"/>
    <p:sldId id="476" r:id="rId43"/>
    <p:sldId id="477" r:id="rId44"/>
    <p:sldId id="478" r:id="rId45"/>
    <p:sldId id="479" r:id="rId46"/>
    <p:sldId id="480" r:id="rId47"/>
    <p:sldId id="481" r:id="rId48"/>
    <p:sldId id="482" r:id="rId49"/>
    <p:sldId id="483" r:id="rId50"/>
    <p:sldId id="484" r:id="rId51"/>
    <p:sldId id="485" r:id="rId52"/>
    <p:sldId id="486" r:id="rId53"/>
    <p:sldId id="487" r:id="rId54"/>
    <p:sldId id="488" r:id="rId55"/>
    <p:sldId id="489" r:id="rId56"/>
    <p:sldId id="490" r:id="rId57"/>
    <p:sldId id="491" r:id="rId58"/>
    <p:sldId id="492" r:id="rId59"/>
    <p:sldId id="493" r:id="rId60"/>
    <p:sldId id="494" r:id="rId61"/>
    <p:sldId id="495" r:id="rId62"/>
    <p:sldId id="496" r:id="rId63"/>
    <p:sldId id="497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505" r:id="rId72"/>
    <p:sldId id="506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6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2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B3C8F-D81B-49DA-B17F-37818D8DB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7B4943-B78F-47C6-AB8F-0C505B2BD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A4ED5-B1A2-45EF-AF7F-AABF17FB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B8BA3-BA53-42D9-8020-9FD302B7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02A00-CF7B-45AD-8501-A5300968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68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266CE-6862-4B55-A2C8-FE9F1F68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BF1090-06C5-496B-B6D2-1B8C356BE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4ECE6D-3D57-4BA0-AAE0-12296F59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6B99CE-BA1B-469F-9BA3-33D1B90F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3A600-A373-4D35-BFE6-964FC1A5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29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8C29D8-F866-4EFB-B45D-59C1E37E0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C5CCA-4CF1-4414-8D45-6BDE9ED34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30CC2A-90C3-415F-9D35-E64F91116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53587D-E1E7-472C-B214-2810120B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75D04-B42A-4084-AE40-BD43CA50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694E4-CB4C-425D-9A1F-6AC0C273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F28CD-04AC-4E21-A8A7-5C5D34726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F1D78-7E07-4F83-81E5-43CA7D31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5A2EB0-A43C-44E9-8217-DBC8C6D6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BE45F-C760-413A-BF82-F1C73C8D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04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40FAC-5298-4B4D-8E90-2EF33C72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A5CA22-3B63-4867-A110-168F6CFD2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1FE9C-26BD-41ED-B990-FA0F13BD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DD7D46-0E77-4A5A-B40B-7EDAD5782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715C0-CCFC-428A-8AFA-2B1A8C15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AC92-AE29-49F6-AC9D-0EC8824C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39F58-077C-45D4-ACBB-4F1AA53B8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3BAB96-7EC2-4A2B-9784-75C93410D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E249B8-0AC7-4AFF-9747-E9821B91B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7F4E24-34AB-4CF0-90FE-B2B23F46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133284-0FE0-4780-AD8C-3A3BBF8F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0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36711-5F0C-470A-A308-A48334F8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16F22-2F2B-467C-81FA-0553134C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5E5DD2-0464-44F7-85EC-B21A92236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F11561-22BD-4A9F-85DF-70EF74A6D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FF5555-637C-4004-9A18-E5CE7FFB2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E7FE45-F17C-43EE-A6C3-A30F4DFB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84E09C-110D-4F69-8F52-353B51A17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74B601-BB89-4E02-B4AA-32404814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87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4541F-563E-4F5A-ADB5-F79056D1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25CD38-3E6E-41E8-9D17-9BEDEA30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9083FE-33B2-418D-A13A-5C84C98AF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0EF912-9CEC-404B-9EE9-F37E2645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2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AC0964-ACA1-472D-AFCA-72D21264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9C4D3C-05AF-4095-A3E0-4CBE46C0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6CF081-0CBB-4ACC-A95C-FF3F00E2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5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0503F-B703-492E-8BCA-40B4970C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FF0FEB-1037-4D81-AA05-DC477038D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0C8414-336D-4BCD-B816-EF2C748E2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093E2-72CC-4C06-BB7D-B9F4E8A2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1398B2-8874-4DF3-9D5D-9FF3C35C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4861D1-C94F-4654-8257-BD14A864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24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409AE-B495-4B8F-AA82-FF0D5289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30971D-81AC-4682-8023-6B28BB9A4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AD7FAB-B795-46F6-B087-8B5FC91EF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6F4938-04FA-4BF2-A426-4EF237AA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9AC7CD-779D-419B-B4F9-DF4BA55F7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05CCA5-0BCD-4A33-8D75-656C971F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1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17BE0B-51E5-4B03-AF96-617E8C6DB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6BF005-F6A1-423E-800F-D177E0502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D11DBC-B162-4961-8B65-A9A34757E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2691-D49E-47A5-8D31-A2AD3773D6E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6D3F5-5B0E-4079-928D-3BCEEAC9B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8159F-B9BE-45F8-952F-4CD29343B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7F1C0-CA48-46E2-9983-6C0D14F25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1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http://www.index.go.kr/rMate/jsp/images/rMateChart_1534011.png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http://www.index.go.kr/rMate/jsp/images/rMateChart_2472031.png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6500A3-3527-402D-9177-874011E033C4}"/>
              </a:ext>
            </a:extLst>
          </p:cNvPr>
          <p:cNvSpPr txBox="1"/>
          <p:nvPr/>
        </p:nvSpPr>
        <p:spPr>
          <a:xfrm>
            <a:off x="371475" y="188913"/>
            <a:ext cx="3097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성과평가 </a:t>
            </a:r>
            <a:r>
              <a:rPr lang="en-US" altLang="ko-KR" dirty="0"/>
              <a:t>– </a:t>
            </a:r>
            <a:r>
              <a:rPr lang="ko-KR" altLang="en-US" dirty="0"/>
              <a:t>국가지표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9F82E6-B1F5-4A2B-9F04-B00C6002E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45" y="1376169"/>
            <a:ext cx="8810947" cy="41056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8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642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>
                <a:solidFill>
                  <a:schemeClr val="dk1"/>
                </a:solidFill>
                <a:latin typeface="나눔고딕"/>
              </a:rPr>
              <a:t>결혼이민자 </a:t>
            </a:r>
            <a:r>
              <a:rPr lang="ko-KR" altLang="en-US" dirty="0" smtClean="0">
                <a:solidFill>
                  <a:schemeClr val="dk1"/>
                </a:solidFill>
                <a:latin typeface="나눔고딕"/>
              </a:rPr>
              <a:t>현황</a:t>
            </a:r>
            <a:r>
              <a:rPr lang="ko-KR" altLang="en-US" dirty="0" smtClean="0">
                <a:latin typeface="나눔고딕"/>
              </a:rPr>
              <a:t> </a:t>
            </a:r>
            <a:r>
              <a:rPr lang="ko-KR" altLang="en-US" dirty="0" smtClean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2002179"/>
            <a:ext cx="5189741" cy="23233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" y="4325568"/>
            <a:ext cx="5189743" cy="24358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15" y="2330851"/>
            <a:ext cx="6476854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9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736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>
                <a:solidFill>
                  <a:schemeClr val="dk1"/>
                </a:solidFill>
                <a:latin typeface="나눔고딕"/>
              </a:rPr>
              <a:t>결혼이민자 현황</a:t>
            </a:r>
            <a:r>
              <a:rPr lang="ko-KR" altLang="en-US" dirty="0">
                <a:latin typeface="나눔고딕"/>
              </a:rPr>
              <a:t> </a:t>
            </a:r>
            <a:r>
              <a:rPr lang="ko-KR" altLang="en-US" dirty="0"/>
              <a:t>지표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800" y="2388511"/>
            <a:ext cx="529166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-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지표개념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결혼이민자는 체류</a:t>
            </a:r>
            <a:r>
              <a:rPr kumimoji="0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외국인 중 국민의 배우자 체류자격을 가진 자임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 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- 2009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년 이전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F-2-1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및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F-1-3(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국민의 배우자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 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- 2010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년 이후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F-2-1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및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F-5-2(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국민의 배우자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), F-6(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결혼이민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2011.12.15.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신설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- </a:t>
            </a: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의의 및 활용도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국제결혼이 증감함에 따라 결혼이민자 및 그 가족에 대한 외국인 정책수립 및 평가 시 기초자료로 활용 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736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>
                <a:solidFill>
                  <a:schemeClr val="dk1"/>
                </a:solidFill>
                <a:latin typeface="나눔고딕"/>
              </a:rPr>
              <a:t>결혼이민자 현황</a:t>
            </a:r>
            <a:r>
              <a:rPr lang="ko-KR" altLang="en-US" dirty="0">
                <a:latin typeface="나눔고딕"/>
              </a:rPr>
              <a:t> </a:t>
            </a:r>
            <a:r>
              <a:rPr lang="ko-KR" altLang="en-US" dirty="0"/>
              <a:t>지표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5800" y="2388511"/>
            <a:ext cx="999651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b="1" dirty="0" smtClean="0">
                <a:latin typeface="+mn-ea"/>
                <a:cs typeface="굴림" panose="020B0600000101010101" pitchFamily="50" charset="-127"/>
              </a:rPr>
              <a:t>- </a:t>
            </a:r>
            <a:r>
              <a:rPr kumimoji="0" lang="ko-KR" altLang="ko-KR" b="1" i="0" u="none" strike="noStrike" cap="none" normalizeH="0" baseline="0" dirty="0" err="1" smtClean="0">
                <a:ln>
                  <a:noFill/>
                </a:ln>
                <a:effectLst/>
                <a:latin typeface="+mn-ea"/>
                <a:cs typeface="굴림" panose="020B0600000101010101" pitchFamily="50" charset="-127"/>
              </a:rPr>
              <a:t>수치증감</a:t>
            </a: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굴림" panose="020B0600000101010101" pitchFamily="50" charset="-127"/>
              </a:rPr>
              <a:t> 및 변동요인 분석 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/>
                <a:cs typeface="굴림" panose="020B0600000101010101" pitchFamily="50" charset="-127"/>
              </a:rPr>
              <a:t> 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2002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년 이후 매년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28%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이상의 높은 증가율을 보이던 결혼이민자는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2014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년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4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월 국제결혼 건전화를 위한 결혼이민 사증발급심사강화 및 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  <a:ea typeface="나눔고딕" panose="020D060400000000000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    국제결혼 안내프로그램 이수 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의무화조치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 등의 영향으로 최근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3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년간 평균증가율은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1.6%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로 나타남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 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ea typeface="나눔고딕" panose="020D060400000000000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/>
                <a:cs typeface="굴림" panose="020B0600000101010101" pitchFamily="50" charset="-127"/>
              </a:rPr>
              <a:t> 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- 2018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년에는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159,206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명으로 전년 대비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2%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증가함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  <a:ea typeface="나눔고딕" panose="020D060400000000000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/>
                <a:cs typeface="굴림" panose="020B0600000101010101" pitchFamily="50" charset="-127"/>
              </a:rPr>
              <a:t>  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-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성별로는 여성이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132,391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명으로 전체의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83.2%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로 절대 다수를 차지하고 있으며 남성은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26,815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명으로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16.8%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에 불과함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  <a:ea typeface="나눔고딕" panose="020D060400000000000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/>
                <a:cs typeface="굴림" panose="020B0600000101010101" pitchFamily="50" charset="-127"/>
              </a:rPr>
              <a:t>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국적별로는 중국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36.9%,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베트남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26.7%,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일본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8.6%,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필리핀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7.4%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순으로 많음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  <a:ea typeface="나눔고딕" panose="020D060400000000000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/>
                <a:cs typeface="굴림" panose="020B0600000101010101" pitchFamily="50" charset="-127"/>
              </a:rPr>
              <a:t>  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- 1990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년대까지는 종교단체를 통해 입국한 일본여성이 다수를 차지하고 있었으나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, 2000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년대 초부터 중국 및 필리핀 국적의 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  <a:ea typeface="나눔고딕" panose="020D060400000000000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나눔고딕" panose="020D0604000000000000"/>
                <a:cs typeface="굴림" panose="020B0600000101010101" pitchFamily="50" charset="-127"/>
              </a:rPr>
              <a:t>   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결혼이민자의 증가가 두드러졌으며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최근에는 베트남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캄보디아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몽골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태국 등 출신 국적이 다양해지는 경향을 보임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+mn-ea"/>
                <a:cs typeface="굴림" panose="020B0600000101010101" pitchFamily="50" charset="-127"/>
              </a:rPr>
              <a:t> </a:t>
            </a:r>
            <a:r>
              <a:rPr lang="en-US" altLang="ko-KR" b="1" dirty="0" smtClean="0">
                <a:latin typeface="+mn-ea"/>
                <a:cs typeface="굴림" panose="020B0600000101010101" pitchFamily="50" charset="-127"/>
              </a:rPr>
              <a:t>- </a:t>
            </a: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굴림" panose="020B0600000101010101" pitchFamily="50" charset="-127"/>
              </a:rPr>
              <a:t>향후 전망 또는 </a:t>
            </a:r>
            <a:r>
              <a:rPr kumimoji="0" lang="ko-KR" altLang="en-US" b="1" i="0" u="none" strike="noStrike" cap="none" normalizeH="0" baseline="0" dirty="0" err="1" smtClean="0">
                <a:ln>
                  <a:noFill/>
                </a:ln>
                <a:effectLst/>
                <a:latin typeface="+mn-ea"/>
                <a:cs typeface="굴림" panose="020B0600000101010101" pitchFamily="50" charset="-127"/>
              </a:rPr>
              <a:t>향후계획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굴림" panose="020B0600000101010101" pitchFamily="50" charset="-127"/>
              </a:rPr>
              <a:t> 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다문화 가정에 대한 관심이 증가하고 결혼이민자가 증가함에 따라 이들의 안정적 정착을 위한 다양한 정책들이 필요함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effectLst/>
              <a:latin typeface="맑은 고딕" panose="020B0503020000020004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 </a:t>
            </a: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참고사항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effectLst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국적별 현황은 장단기 전체 결혼이민자 현황을 표시한 수치이고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지역별 현황은 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미등록자는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 제외한 수치임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</a:rPr>
              <a:t> 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ea typeface="나눔고딕" panose="020D0604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</p:spTree>
    <p:extLst>
      <p:ext uri="{BB962C8B-B14F-4D97-AF65-F5344CB8AC3E}">
        <p14:creationId xmlns:p14="http://schemas.microsoft.com/office/powerpoint/2010/main" val="34290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7301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>
                <a:solidFill>
                  <a:schemeClr val="dk1"/>
                </a:solidFill>
                <a:latin typeface="나눔고딕"/>
              </a:rPr>
              <a:t>결혼이민자 현황</a:t>
            </a:r>
            <a:r>
              <a:rPr lang="ko-KR" altLang="en-US" dirty="0">
                <a:latin typeface="나눔고딕"/>
              </a:rPr>
              <a:t> </a:t>
            </a:r>
            <a:r>
              <a:rPr lang="ko-KR" altLang="en-US" dirty="0"/>
              <a:t>지표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99258" y="2388511"/>
            <a:ext cx="4759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체류외국인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중 국민의 배우자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체류자격의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현황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25687" y="2173067"/>
            <a:ext cx="5306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출처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출입국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·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외국인정책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통계연보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</a:b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통계생산기관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법무부 출입국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·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외국인정책본부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</a:b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통계주기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매년</a:t>
            </a:r>
          </a:p>
        </p:txBody>
      </p:sp>
    </p:spTree>
    <p:extLst>
      <p:ext uri="{BB962C8B-B14F-4D97-AF65-F5344CB8AC3E}">
        <p14:creationId xmlns:p14="http://schemas.microsoft.com/office/powerpoint/2010/main" val="24964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736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>
                <a:ea typeface="나눔고딕" panose="020D0604000000000000"/>
              </a:rPr>
              <a:t>보호관찰 </a:t>
            </a:r>
            <a:r>
              <a:rPr lang="ko-KR" altLang="en-US" dirty="0" smtClean="0">
                <a:ea typeface="나눔고딕" panose="020D0604000000000000"/>
              </a:rPr>
              <a:t>현황 </a:t>
            </a:r>
            <a:r>
              <a:rPr lang="ko-KR" altLang="en-US" dirty="0" smtClean="0">
                <a:ea typeface="나눔고딕" panose="020D0604000000000000"/>
              </a:rPr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6" y="1868135"/>
            <a:ext cx="6137622" cy="28566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7" y="4562667"/>
            <a:ext cx="8673279" cy="1864131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6849687" y="1851294"/>
            <a:ext cx="390698" cy="2853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55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7818" y="2388511"/>
            <a:ext cx="5561576" cy="350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Bef>
                <a:spcPts val="500"/>
              </a:spcBef>
              <a:spcAft>
                <a:spcPts val="525"/>
              </a:spcAft>
            </a:pPr>
            <a:r>
              <a:rPr lang="ko-KR" altLang="ko-KR" sz="14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보호관찰 제도</a:t>
            </a:r>
            <a:endParaRPr lang="en-US" altLang="ko-KR" sz="1400" b="1" dirty="0" smtClean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>
              <a:spcBef>
                <a:spcPts val="500"/>
              </a:spcBef>
              <a:spcAft>
                <a:spcPts val="525"/>
              </a:spcAft>
            </a:pP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&gt; 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범죄인을 구금하는 대신 일정한 의무를 조건으로 자유로운 사회생활을 허용하면서 국가공무원인 보호관찰관이 직접 또는 민간자원 봉사자인 범죄예방위원의 협조를 받아 지도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·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감독 및 원호를 하거나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사회봉사 </a:t>
            </a:r>
            <a:r>
              <a:rPr lang="ko-KR" altLang="ko-KR" sz="1100" b="1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수강명령을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집행함으로써 성행을 교정하여 건전한 사회복귀를 촉진하고 재범을 방지 하는 제도</a:t>
            </a:r>
            <a:endParaRPr lang="en-US" altLang="ko-KR" sz="1100" b="1" dirty="0" smtClean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>
              <a:spcBef>
                <a:spcPts val="500"/>
              </a:spcBef>
              <a:spcAft>
                <a:spcPts val="525"/>
              </a:spcAft>
            </a:pP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기능</a:t>
            </a:r>
            <a:endParaRPr lang="ko-KR" altLang="ko-KR" sz="1100" b="1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범죄자를 개선 치료할 수 있는 프로그램에 참여시키는 등의 조치를 함으로써 가지는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재활기능</a:t>
            </a:r>
            <a:endParaRPr lang="ko-KR" altLang="ko-KR" sz="1100" b="1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-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보호관찰 준수사항을 위반하여 적발될 경우 보호관찰을 취소하고 범죄자를 시설 구금시킴으로써 가지는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억제기능</a:t>
            </a:r>
            <a:endParaRPr lang="ko-KR" altLang="ko-KR" sz="1100" b="1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보호관찰관이 범죄자를 계속적으로 감시함으로써 가지는 범죄통제기능</a:t>
            </a: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사회내 처우를 통해 범죄자에게 사회적응능력을 길러줌으로써 가지는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재통합기능</a:t>
            </a:r>
            <a:endParaRPr lang="ko-KR" altLang="ko-KR" sz="1100" b="1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사회봉사명령 또는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수강명령과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결합하거나 범죄자를 밀착 감시함으로써 어느 정도 가진다고 볼 수 있는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처벌기능</a:t>
            </a:r>
            <a:endParaRPr lang="ko-KR" altLang="ko-KR" sz="1100" b="1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시설내 처우의 인원을 경감시킴으로써 가지는 교도소 과밀화 </a:t>
            </a:r>
            <a:r>
              <a:rPr lang="ko-KR" altLang="ko-KR" sz="1100" b="1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해소기능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출처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:  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최인섭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/</a:t>
            </a:r>
            <a:r>
              <a:rPr lang="ko-KR" altLang="ko-KR" sz="1100" b="1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진수명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「보호관찰제도의 </a:t>
            </a:r>
            <a:r>
              <a:rPr lang="ko-KR" altLang="ko-KR" sz="1100" b="1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성인범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확대실시를 위한 </a:t>
            </a:r>
            <a:r>
              <a:rPr lang="ko-KR" altLang="ko-KR" sz="1100" b="1" dirty="0" err="1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예비연구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」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한국형사정책연구원</a:t>
            </a:r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1997)</a:t>
            </a:r>
            <a:endParaRPr lang="ko-KR" altLang="ko-KR" sz="1100" b="1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28077" y="2388511"/>
            <a:ext cx="6096000" cy="20646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spcBef>
                <a:spcPts val="500"/>
              </a:spcBef>
              <a:spcAft>
                <a:spcPts val="525"/>
              </a:spcAft>
            </a:pPr>
            <a:r>
              <a:rPr lang="ko-KR" altLang="ko-KR" sz="14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지표의 </a:t>
            </a:r>
            <a:r>
              <a:rPr lang="ko-KR" altLang="ko-KR" sz="14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의의 및 </a:t>
            </a:r>
            <a:r>
              <a:rPr lang="ko-KR" altLang="ko-KR" sz="14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활용도</a:t>
            </a: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100" b="1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&gt; 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보호관찰실시사건 설명</a:t>
            </a:r>
            <a:endParaRPr lang="en-US" altLang="ko-KR" sz="1100" b="1" dirty="0" smtClean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계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구수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+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신수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+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이입 </a:t>
            </a:r>
            <a:endParaRPr lang="en-US" altLang="ko-KR" sz="1100" b="1" dirty="0" smtClean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구수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전년도에 이월된 사건 </a:t>
            </a:r>
            <a:endParaRPr lang="en-US" altLang="ko-KR" sz="1100" b="1" dirty="0" smtClean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신수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당해연도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월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일부터 해당월 말까지 접수된 사건 </a:t>
            </a:r>
            <a:endParaRPr lang="en-US" altLang="ko-KR" sz="1100" b="1" dirty="0" smtClean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이입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당해연도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월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일부터 해당월까지 타 보호관찰소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지소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에서 전입된 사건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 </a:t>
            </a:r>
            <a:endParaRPr lang="en-US" altLang="ko-KR" sz="1100" b="1" dirty="0" smtClean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endParaRPr lang="en-US" altLang="ko-KR" sz="1100" b="1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&gt; </a:t>
            </a:r>
            <a:r>
              <a:rPr lang="ko-KR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활용</a:t>
            </a:r>
            <a:endParaRPr lang="en-US" altLang="ko-KR" sz="1100" b="1" dirty="0" smtClean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100" b="1" dirty="0" smtClean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보호관찰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현황자료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제시를 통하여 보호관찰 제도의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이해기반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조성과 연구자료로 </a:t>
            </a:r>
            <a:r>
              <a:rPr lang="ko-KR" altLang="ko-KR" sz="1100" b="1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활용가능하며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보호관찰 제도 발전의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1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기반 구축에 기여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736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>
                <a:ea typeface="나눔고딕" panose="020D0604000000000000"/>
              </a:rPr>
              <a:t>보호관찰 </a:t>
            </a:r>
            <a:r>
              <a:rPr lang="ko-KR" altLang="en-US" dirty="0" smtClean="0">
                <a:ea typeface="나눔고딕" panose="020D0604000000000000"/>
              </a:rPr>
              <a:t>현황 </a:t>
            </a:r>
            <a:r>
              <a:rPr lang="ko-KR" altLang="en-US" dirty="0" smtClean="0">
                <a:ea typeface="나눔고딕" panose="020D0604000000000000"/>
              </a:rPr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9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5580" y="1869975"/>
            <a:ext cx="6029326" cy="4705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8566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- 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보호관찰 변동 추이 및 원인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°  '20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보호관찰은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95,861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건으로 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2014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이후 신규 제도 도입 등으로 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2017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년까지 증가하다가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2018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년부터 사건수 감소함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°   ’97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형법 개정에 따른 성인에 대한 보호관찰 실시로 사건수가 대폭 증가한 이후 ’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98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「가정폭력 범죄의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처벌등에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관한 특례법」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’04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「성매매알선등행위의 처벌에 관한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법률」의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제정 등 보호관찰의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영역확대에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따른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실시사건이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지속적으로 증가하다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’05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년에는 사회봉사명령대상자의 일시적인 감소로 인해 소폭 감소하였으나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'14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이후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'17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년까지 다시 증가추세로 돌아섬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°   ’05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8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월부터 시행된  검찰 기소유예 처분된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성구매자에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대한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'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성구매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방지교육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(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일명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존스쿨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)', ' 08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특정범죄자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위치추적제도 시행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 ’09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벌금미납자에 대한 사회봉사제도 도입에 따라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보호관찰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실시사건이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'08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대비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18.0%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증가하였으나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'10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년부터 성구매자교육과 벌금 대체 사회봉사가 큰 폭으로 감소하여 전체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실시사건이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감소 추세였으나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 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아동학대사범 및 성폭력사범에 대한 기소유예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선도교육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확대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'16. 12.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치료명령제도 시행으로 보호관찰 사건이 증가하다가 최근 감소 추세임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°   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사회봉사명령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실시사건은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'09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벌금대체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사회봉사제도가 새로 도입되어 큰 폭으로 증가하였으나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강한 노동 강도와 신청자들의 기대 수준에 못 미치는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환산기준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(1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일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8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시간 기준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50,000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원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)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등으로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'11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년부터 급감하였으나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'14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상반기 대기업 총수의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황제노역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문제가 언론에 보도되며 법원에서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각지역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법원에서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1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일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환산금액을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10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만원으로 상향하며 벌금 대체 사회봉사 사건 증가 등 사회봉사명령 제도의 실효성이 높다고 확인되어 사건수가 지속적으로 증가하다가 전체 범죄 건수 등으로 인해 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2018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소폭 감소하다가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2020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벌금미납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사회봉사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벌금액수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상향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(300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만원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=&gt;500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만원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)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등으로 인해 전년 대비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6.0%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상승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°  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수강명령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실시사건은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성폭력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가정폭력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약물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교통 사범 등의 증가로 인해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2014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이후 꾸준히 증가하다가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2018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전체 범죄 발생 건수 감소 인해 소폭 감소하였으나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2020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소년보호사건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아동학대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이수명령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사건 증가로 전년대비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16.7%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상승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° 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성구매자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교육은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2005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도입되어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년까지는 매년 증가하였고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2010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년부터는 검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경의 지속적인 단속과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존스쿨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제도 시행으로 인한 성구매자들의 인식 변화로 인해 감소하였다가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2016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경찰의 단속 강화로 다시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급증하가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 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2017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년부터 지속적으로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감소추세이며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2020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전년 대비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20.6%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감소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234906" y="1869975"/>
            <a:ext cx="6029326" cy="279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8566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○ 유의사항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o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보호관찰제도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(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사회봉사명령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수강명령 포함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)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는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1989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 도입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성구매자교육은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2005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년부터 실시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신상공개는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2011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년부터 실시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형집행종료후 보호관찰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2014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년부터 실시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치료명령제도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2016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년부터 실시  </a:t>
            </a:r>
            <a:endParaRPr kumimoji="0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○ 용어해설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실시사건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전년이월사건과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당해연도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접수사건을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합한 수치  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보호관찰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범죄인을 구금하는 대신 일정한 의무를 조건으로 자유로운 사회생활을 허용하면서 국가공무원인 보호관찰관이 직접 또는 민간자원 봉사자인 범죄예방위원의 협조를 받아 지도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.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감독 원호를 하거나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사회봉사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수강명령을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집행함으로써 성행을 교정하여 건전한 사회복귀를 촉진하고 재범을 방지 하는 제도  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사회봉사명령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유죄가 인정된 범죄자에 대하여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교도소등에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구금하는 대신 자유로운 생활을 허용하면서 일정시간 무보수로 사회에 유익한 근로를 하도록 명하는 제도  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수강명령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유죄가 인정된 습관 중독성 범죄자를 교도소 등에 구금하는 대신 자유로운 생활을 허용하면서 일정시간 보호관찰소 또는 보호관찰소가 지정한 전문기관에서 교육을 받도록 명하는 제도  </a:t>
            </a:r>
            <a:r>
              <a:rPr kumimoji="0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성구매자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교육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선진국에서 실시되고 있는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성구매자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대상 교육프로그램으로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성구매 초범 남성에 대해 기소유예 처분을 하는 대신 교육을 받도록 하는 제도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일명 ‘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John School’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이라고 함  </a:t>
            </a:r>
            <a:r>
              <a:rPr kumimoji="0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벌금대체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사회봉사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굴림" panose="020B0600000101010101" pitchFamily="50" charset="-127"/>
              </a:rPr>
              <a:t>경제적으로 어려워 벌금을 납입하지 못한 사람에 대하여 노역장 유치에 앞서 미납 벌금을 사회봉사로 대체하여 집행할 수 있도록 한 제도  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736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>
                <a:ea typeface="나눔고딕" panose="020D0604000000000000"/>
              </a:rPr>
              <a:t>보호관찰 </a:t>
            </a:r>
            <a:r>
              <a:rPr lang="ko-KR" altLang="en-US" dirty="0" smtClean="0">
                <a:ea typeface="나눔고딕" panose="020D0604000000000000"/>
              </a:rPr>
              <a:t>현황 </a:t>
            </a:r>
            <a:r>
              <a:rPr lang="ko-KR" altLang="en-US" dirty="0" smtClean="0">
                <a:ea typeface="나눔고딕" panose="020D0604000000000000"/>
              </a:rPr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444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736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>
                <a:ea typeface="나눔고딕" panose="020D0604000000000000"/>
              </a:rPr>
              <a:t>보호관찰 </a:t>
            </a:r>
            <a:r>
              <a:rPr lang="ko-KR" altLang="en-US" dirty="0" smtClean="0">
                <a:ea typeface="나눔고딕" panose="020D0604000000000000"/>
              </a:rPr>
              <a:t>현황 </a:t>
            </a:r>
            <a:r>
              <a:rPr lang="ko-KR" altLang="en-US" dirty="0" smtClean="0">
                <a:ea typeface="나눔고딕" panose="020D0604000000000000"/>
              </a:rPr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1473" y="2388511"/>
            <a:ext cx="47371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57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개 보호관찰소에서 작성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법무부 본부에서 취합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52997" y="238851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spcAft>
                <a:spcPts val="0"/>
              </a:spcAft>
            </a:pPr>
            <a:r>
              <a:rPr lang="ko-KR" altLang="ko-KR" sz="1400" dirty="0" smtClean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출처</a:t>
            </a:r>
            <a:r>
              <a:rPr lang="en-US" altLang="ko-KR" sz="1400" dirty="0" smtClean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: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『보호관찰통계』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(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매 익년 초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)</a:t>
            </a:r>
            <a:b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</a:b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통계생산기관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전국 보호관찰소 및 지소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</a:b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통계주기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 smtClean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매년</a:t>
            </a:r>
            <a:endParaRPr lang="en-US" altLang="ko-KR" sz="1400" dirty="0" smtClean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457200">
              <a:spcAft>
                <a:spcPts val="0"/>
              </a:spcAft>
            </a:pPr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r>
              <a:rPr lang="ko-KR" altLang="ko-KR" sz="1400" b="1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연관지표</a:t>
            </a:r>
            <a:endParaRPr lang="ko-KR" altLang="ko-KR" sz="1400" b="1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457200">
              <a:spcAft>
                <a:spcPts val="0"/>
              </a:spcAft>
            </a:pP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보호관찰 현황 </a:t>
            </a:r>
          </a:p>
        </p:txBody>
      </p:sp>
    </p:spTree>
    <p:extLst>
      <p:ext uri="{BB962C8B-B14F-4D97-AF65-F5344CB8AC3E}">
        <p14:creationId xmlns:p14="http://schemas.microsoft.com/office/powerpoint/2010/main" val="384567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8067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 err="1">
                <a:ea typeface="나눔고딕" panose="020D0604000000000000"/>
              </a:rPr>
              <a:t>전체사건</a:t>
            </a:r>
            <a:r>
              <a:rPr lang="ko-KR" altLang="en-US" dirty="0">
                <a:ea typeface="나눔고딕" panose="020D0604000000000000"/>
              </a:rPr>
              <a:t> 접수</a:t>
            </a:r>
            <a:r>
              <a:rPr lang="en-US" altLang="ko-KR" dirty="0">
                <a:ea typeface="나눔고딕" panose="020D0604000000000000"/>
              </a:rPr>
              <a:t>/</a:t>
            </a:r>
            <a:r>
              <a:rPr lang="ko-KR" altLang="en-US" dirty="0">
                <a:ea typeface="나눔고딕" panose="020D0604000000000000"/>
              </a:rPr>
              <a:t>처리 </a:t>
            </a:r>
            <a:r>
              <a:rPr lang="ko-KR" altLang="en-US" dirty="0" err="1">
                <a:ea typeface="나눔고딕" panose="020D0604000000000000"/>
              </a:rPr>
              <a:t>현황</a:t>
            </a:r>
            <a:r>
              <a:rPr lang="ko-KR" altLang="en-US" dirty="0" err="1" smtClean="0">
                <a:ea typeface="나눔고딕" panose="020D0604000000000000"/>
              </a:rPr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855232"/>
            <a:ext cx="6019800" cy="27652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724"/>
          <a:stretch/>
        </p:blipFill>
        <p:spPr>
          <a:xfrm>
            <a:off x="3792533" y="4486275"/>
            <a:ext cx="8251829" cy="2291362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6753225" y="1855232"/>
            <a:ext cx="200025" cy="2765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2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8067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 err="1">
                <a:ea typeface="나눔고딕" panose="020D0604000000000000"/>
              </a:rPr>
              <a:t>전체사건</a:t>
            </a:r>
            <a:r>
              <a:rPr lang="ko-KR" altLang="en-US" dirty="0">
                <a:ea typeface="나눔고딕" panose="020D0604000000000000"/>
              </a:rPr>
              <a:t> 접수</a:t>
            </a:r>
            <a:r>
              <a:rPr lang="en-US" altLang="ko-KR" dirty="0">
                <a:ea typeface="나눔고딕" panose="020D0604000000000000"/>
              </a:rPr>
              <a:t>/</a:t>
            </a:r>
            <a:r>
              <a:rPr lang="ko-KR" altLang="en-US" dirty="0">
                <a:ea typeface="나눔고딕" panose="020D0604000000000000"/>
              </a:rPr>
              <a:t>처리 </a:t>
            </a:r>
            <a:r>
              <a:rPr lang="ko-KR" altLang="en-US" dirty="0" err="1">
                <a:ea typeface="나눔고딕" panose="020D0604000000000000"/>
              </a:rPr>
              <a:t>현황</a:t>
            </a:r>
            <a:r>
              <a:rPr lang="ko-KR" altLang="en-US" dirty="0" err="1" smtClean="0">
                <a:ea typeface="나눔고딕" panose="020D0604000000000000"/>
              </a:rPr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2388511"/>
            <a:ext cx="6096000" cy="3936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/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■ </a:t>
            </a:r>
            <a:r>
              <a:rPr lang="ko-KR" altLang="ko-KR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지표 개념 및 의의</a:t>
            </a:r>
            <a:endParaRPr lang="ko-KR" altLang="ko-KR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4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781050" indent="-1619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°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총접수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인원은 구수와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당해기간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새로이 접수된 신수를 합한 인원</a:t>
            </a:r>
          </a:p>
          <a:p>
            <a:pPr marL="781050" indent="-1619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°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기소인원은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당해기간에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공판기소인원과 약식기소인원을 합한 인원</a:t>
            </a:r>
          </a:p>
          <a:p>
            <a:pPr marL="781050" indent="-1619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°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불기소인원은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당해기간에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혐의없음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기소유예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죄가안됨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공소권없음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각하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기소중지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참고인중지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공소보류 처분을 받은 </a:t>
            </a:r>
          </a:p>
          <a:p>
            <a:pPr marL="781050" indent="-1619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인원을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합한 인원</a:t>
            </a:r>
          </a:p>
          <a:p>
            <a:pPr marL="781050" indent="-1619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4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■ </a:t>
            </a:r>
            <a:r>
              <a:rPr lang="ko-KR" altLang="ko-KR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지표 의의 및 활용도</a:t>
            </a:r>
            <a:endParaRPr lang="ko-KR" altLang="ko-KR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4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695325" indent="-85725">
              <a:spcBef>
                <a:spcPts val="500"/>
              </a:spcBef>
              <a:spcAft>
                <a:spcPts val="37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°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각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해년마다의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사건 접수 및 기소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불기소 인원의 증감을 파악할 수 있어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사건량의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증가와 이에 따른 검찰에서의 기소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불기소의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증감량을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파악함으로써 형사사법 정책 수립 등에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88013" y="2388511"/>
            <a:ext cx="6096000" cy="33085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/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■ </a:t>
            </a:r>
            <a:r>
              <a:rPr lang="ko-KR" altLang="ko-KR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사건 접수 현황</a:t>
            </a:r>
            <a:endParaRPr lang="ko-KR" altLang="ko-KR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>
              <a:spcAft>
                <a:spcPts val="0"/>
              </a:spcAft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 ° 2020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 형사사건으로 접수된 인원은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240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만 여명 수준으로 전년 대비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4.2%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감소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 -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교통사범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강력사범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폭력사범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관련 범죄 등이 주로 감소 </a:t>
            </a:r>
          </a:p>
          <a:p>
            <a:pPr marL="695325" indent="-85725">
              <a:spcBef>
                <a:spcPts val="500"/>
              </a:spcBef>
              <a:spcAft>
                <a:spcPts val="37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4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695325" indent="-85725">
              <a:spcBef>
                <a:spcPts val="500"/>
              </a:spcBef>
              <a:spcAft>
                <a:spcPts val="37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4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■ </a:t>
            </a:r>
            <a:r>
              <a:rPr lang="ko-KR" altLang="ko-KR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사건 처리 현황</a:t>
            </a:r>
            <a:endParaRPr lang="ko-KR" altLang="ko-KR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4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 ° 2020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 처분 인원은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222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만 여명 수준으로 전년 대비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6.2%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감소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 -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이 중 기소 인원은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66.2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만 명으로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기소율은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29.9%(2019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29.6%)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 - 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불기소 인원은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129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만 명으로 </a:t>
            </a:r>
            <a:r>
              <a:rPr lang="ko-KR" altLang="ko-KR" sz="1400" dirty="0" err="1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불기소율은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58.3%(2019</a:t>
            </a:r>
            <a:r>
              <a:rPr lang="ko-KR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58.5%)</a:t>
            </a:r>
            <a:endParaRPr lang="ko-KR" altLang="ko-KR" sz="14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8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6500A3-3527-402D-9177-874011E033C4}"/>
              </a:ext>
            </a:extLst>
          </p:cNvPr>
          <p:cNvSpPr txBox="1"/>
          <p:nvPr/>
        </p:nvSpPr>
        <p:spPr>
          <a:xfrm>
            <a:off x="371475" y="188913"/>
            <a:ext cx="3097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성과평가 </a:t>
            </a:r>
            <a:r>
              <a:rPr lang="en-US" altLang="ko-KR" dirty="0"/>
              <a:t>– </a:t>
            </a:r>
            <a:r>
              <a:rPr lang="ko-KR" altLang="en-US" dirty="0"/>
              <a:t>국가지표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21328-D5C7-4B81-9BBC-CD49C9F3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288852"/>
            <a:ext cx="9572625" cy="5170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9BC63-554A-41B2-88E1-DC57DB121C3C}"/>
              </a:ext>
            </a:extLst>
          </p:cNvPr>
          <p:cNvSpPr txBox="1"/>
          <p:nvPr/>
        </p:nvSpPr>
        <p:spPr>
          <a:xfrm>
            <a:off x="587374" y="981075"/>
            <a:ext cx="9064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https://www.index.go.kr/potal/main/EachPage.do?mmenu=2&amp;smenu=8</a:t>
            </a:r>
          </a:p>
        </p:txBody>
      </p:sp>
    </p:spTree>
    <p:extLst>
      <p:ext uri="{BB962C8B-B14F-4D97-AF65-F5344CB8AC3E}">
        <p14:creationId xmlns:p14="http://schemas.microsoft.com/office/powerpoint/2010/main" val="314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8067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 err="1">
                <a:ea typeface="나눔고딕" panose="020D0604000000000000"/>
              </a:rPr>
              <a:t>전체사건</a:t>
            </a:r>
            <a:r>
              <a:rPr lang="ko-KR" altLang="en-US" dirty="0">
                <a:ea typeface="나눔고딕" panose="020D0604000000000000"/>
              </a:rPr>
              <a:t> 접수</a:t>
            </a:r>
            <a:r>
              <a:rPr lang="en-US" altLang="ko-KR" dirty="0">
                <a:ea typeface="나눔고딕" panose="020D0604000000000000"/>
              </a:rPr>
              <a:t>/</a:t>
            </a:r>
            <a:r>
              <a:rPr lang="ko-KR" altLang="en-US" dirty="0">
                <a:ea typeface="나눔고딕" panose="020D0604000000000000"/>
              </a:rPr>
              <a:t>처리 </a:t>
            </a:r>
            <a:r>
              <a:rPr lang="ko-KR" altLang="en-US" dirty="0" err="1">
                <a:ea typeface="나눔고딕" panose="020D0604000000000000"/>
              </a:rPr>
              <a:t>현황</a:t>
            </a:r>
            <a:r>
              <a:rPr lang="ko-KR" altLang="en-US" dirty="0" err="1" smtClean="0">
                <a:ea typeface="나눔고딕" panose="020D0604000000000000"/>
              </a:rPr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8906" y="2388510"/>
            <a:ext cx="5726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전국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59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개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(2019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 기준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)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검찰청에서 검찰통계시스템에 입력한 자료를 근거로 작성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34025" y="228078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>
              <a:spcAft>
                <a:spcPts val="0"/>
              </a:spcAft>
            </a:pP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출처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검찰통계시스템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</a:b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통계생산기관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대검찰청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기획조정부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정책기획과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</a:b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통계주기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158873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9820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/>
              <a:t>항고 재항고 접수</a:t>
            </a:r>
            <a:r>
              <a:rPr lang="en-US" altLang="ko-KR" dirty="0"/>
              <a:t>/</a:t>
            </a:r>
            <a:r>
              <a:rPr lang="ko-KR" altLang="en-US" dirty="0"/>
              <a:t>처리 </a:t>
            </a:r>
            <a:r>
              <a:rPr lang="ko-KR" altLang="en-US" dirty="0" smtClean="0"/>
              <a:t>현황 </a:t>
            </a:r>
            <a:r>
              <a:rPr lang="ko-KR" altLang="en-US" dirty="0" smtClean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143"/>
            <a:ext cx="6530778" cy="2943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49" y="4247379"/>
            <a:ext cx="8296275" cy="2372496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6934200" y="1780143"/>
            <a:ext cx="323850" cy="259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04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9820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/>
              <a:t>항고 재항고 접수</a:t>
            </a:r>
            <a:r>
              <a:rPr lang="en-US" altLang="ko-KR" dirty="0"/>
              <a:t>/</a:t>
            </a:r>
            <a:r>
              <a:rPr lang="ko-KR" altLang="en-US" dirty="0"/>
              <a:t>처리 </a:t>
            </a:r>
            <a:r>
              <a:rPr lang="ko-KR" altLang="en-US" dirty="0" smtClean="0"/>
              <a:t>현황 </a:t>
            </a:r>
            <a:r>
              <a:rPr lang="ko-KR" altLang="en-US" dirty="0" smtClean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6023" y="2274738"/>
            <a:ext cx="5865202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■ </a:t>
            </a: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항고 및 재항고 개념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effectLst/>
              <a:cs typeface="굴림" panose="020B0600000101010101" pitchFamily="50" charset="-127"/>
            </a:endParaRPr>
          </a:p>
          <a:p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 </a:t>
            </a:r>
            <a:r>
              <a:rPr lang="ko-KR" altLang="ko-KR" sz="1400" u="sng" dirty="0">
                <a:ea typeface="나눔고딕" panose="020D0604000000000000"/>
              </a:rPr>
              <a:t>항고</a:t>
            </a:r>
            <a:r>
              <a:rPr lang="ko-KR" altLang="ko-KR" sz="1400" dirty="0">
                <a:ea typeface="나눔고딕" panose="020D0604000000000000"/>
              </a:rPr>
              <a:t> </a:t>
            </a:r>
            <a:r>
              <a:rPr lang="en-US" altLang="ko-KR" sz="1400" dirty="0">
                <a:ea typeface="나눔고딕" panose="020D0604000000000000"/>
              </a:rPr>
              <a:t>: </a:t>
            </a:r>
            <a:r>
              <a:rPr lang="ko-KR" altLang="ko-KR" sz="1400" dirty="0">
                <a:ea typeface="나눔고딕" panose="020D0604000000000000"/>
              </a:rPr>
              <a:t>지방검찰청 또는 지청 검사의 불기소처분에 대하여 고소인</a:t>
            </a:r>
            <a:r>
              <a:rPr lang="en-US" altLang="ko-KR" sz="1400" dirty="0">
                <a:ea typeface="나눔고딕" panose="020D0604000000000000"/>
              </a:rPr>
              <a:t>(</a:t>
            </a:r>
            <a:r>
              <a:rPr lang="ko-KR" altLang="ko-KR" sz="1400" dirty="0">
                <a:ea typeface="나눔고딕" panose="020D0604000000000000"/>
              </a:rPr>
              <a:t>고발인</a:t>
            </a:r>
            <a:r>
              <a:rPr lang="en-US" altLang="ko-KR" sz="1400" dirty="0">
                <a:ea typeface="나눔고딕" panose="020D0604000000000000"/>
              </a:rPr>
              <a:t>)</a:t>
            </a:r>
            <a:r>
              <a:rPr lang="ko-KR" altLang="ko-KR" sz="1400" dirty="0">
                <a:ea typeface="나눔고딕" panose="020D0604000000000000"/>
              </a:rPr>
              <a:t>이 </a:t>
            </a:r>
            <a:r>
              <a:rPr lang="ko-KR" altLang="ko-KR" sz="1400" dirty="0" err="1">
                <a:ea typeface="나눔고딕" panose="020D0604000000000000"/>
              </a:rPr>
              <a:t>항고청</a:t>
            </a:r>
            <a:r>
              <a:rPr lang="en-US" altLang="ko-KR" sz="1400" dirty="0">
                <a:ea typeface="나눔고딕" panose="020D0604000000000000"/>
              </a:rPr>
              <a:t>(</a:t>
            </a:r>
            <a:r>
              <a:rPr lang="ko-KR" altLang="ko-KR" sz="1400" dirty="0">
                <a:ea typeface="나눔고딕" panose="020D0604000000000000"/>
              </a:rPr>
              <a:t>고등검찰청</a:t>
            </a:r>
            <a:r>
              <a:rPr lang="en-US" altLang="ko-KR" sz="1400" dirty="0">
                <a:ea typeface="나눔고딕" panose="020D0604000000000000"/>
              </a:rPr>
              <a:t>)</a:t>
            </a:r>
            <a:r>
              <a:rPr lang="ko-KR" altLang="ko-KR" sz="1400" dirty="0">
                <a:ea typeface="나눔고딕" panose="020D0604000000000000"/>
              </a:rPr>
              <a:t>의 판단을 구하는 불복 절차 </a:t>
            </a:r>
          </a:p>
          <a:p>
            <a:r>
              <a:rPr lang="ko-KR" altLang="ko-KR" sz="1400" u="sng" dirty="0">
                <a:ea typeface="나눔고딕" panose="020D0604000000000000"/>
              </a:rPr>
              <a:t>재항고</a:t>
            </a:r>
            <a:r>
              <a:rPr lang="en-US" altLang="ko-KR" sz="1400" dirty="0">
                <a:ea typeface="나눔고딕" panose="020D0604000000000000"/>
              </a:rPr>
              <a:t>: </a:t>
            </a:r>
            <a:r>
              <a:rPr lang="ko-KR" altLang="ko-KR" sz="1400" dirty="0" err="1">
                <a:ea typeface="나눔고딕" panose="020D0604000000000000"/>
              </a:rPr>
              <a:t>항고청</a:t>
            </a:r>
            <a:r>
              <a:rPr lang="ko-KR" altLang="ko-KR" sz="1400" dirty="0">
                <a:ea typeface="나눔고딕" panose="020D0604000000000000"/>
              </a:rPr>
              <a:t> 검사의 항고사건 처분</a:t>
            </a:r>
            <a:r>
              <a:rPr lang="en-US" altLang="ko-KR" sz="1400" dirty="0">
                <a:ea typeface="나눔고딕" panose="020D0604000000000000"/>
              </a:rPr>
              <a:t>(</a:t>
            </a:r>
            <a:r>
              <a:rPr lang="ko-KR" altLang="ko-KR" sz="1400" dirty="0">
                <a:ea typeface="나눔고딕" panose="020D0604000000000000"/>
              </a:rPr>
              <a:t>기각</a:t>
            </a:r>
            <a:r>
              <a:rPr lang="en-US" altLang="ko-KR" sz="1400" dirty="0">
                <a:ea typeface="나눔고딕" panose="020D0604000000000000"/>
              </a:rPr>
              <a:t>, </a:t>
            </a:r>
            <a:r>
              <a:rPr lang="ko-KR" altLang="ko-KR" sz="1400" dirty="0">
                <a:ea typeface="나눔고딕" panose="020D0604000000000000"/>
              </a:rPr>
              <a:t>각하</a:t>
            </a:r>
            <a:r>
              <a:rPr lang="en-US" altLang="ko-KR" sz="1400" dirty="0">
                <a:ea typeface="나눔고딕" panose="020D0604000000000000"/>
              </a:rPr>
              <a:t>)</a:t>
            </a:r>
            <a:r>
              <a:rPr lang="ko-KR" altLang="ko-KR" sz="1400" dirty="0">
                <a:ea typeface="나눔고딕" panose="020D0604000000000000"/>
              </a:rPr>
              <a:t>에 불복하여 항고인</a:t>
            </a:r>
            <a:r>
              <a:rPr lang="en-US" altLang="ko-KR" sz="1400" dirty="0">
                <a:ea typeface="나눔고딕" panose="020D0604000000000000"/>
              </a:rPr>
              <a:t>(</a:t>
            </a:r>
            <a:r>
              <a:rPr lang="ko-KR" altLang="ko-KR" sz="1400" dirty="0">
                <a:ea typeface="나눔고딕" panose="020D0604000000000000"/>
              </a:rPr>
              <a:t>고소인</a:t>
            </a:r>
            <a:r>
              <a:rPr lang="en-US" altLang="ko-KR" sz="1400" dirty="0">
                <a:ea typeface="나눔고딕" panose="020D0604000000000000"/>
              </a:rPr>
              <a:t>, </a:t>
            </a:r>
            <a:r>
              <a:rPr lang="ko-KR" altLang="ko-KR" sz="1400" dirty="0">
                <a:ea typeface="나눔고딕" panose="020D0604000000000000"/>
              </a:rPr>
              <a:t>고발인</a:t>
            </a:r>
            <a:r>
              <a:rPr lang="en-US" altLang="ko-KR" sz="1400" dirty="0">
                <a:ea typeface="나눔고딕" panose="020D0604000000000000"/>
              </a:rPr>
              <a:t>)</a:t>
            </a:r>
            <a:r>
              <a:rPr lang="ko-KR" altLang="ko-KR" sz="1400" dirty="0">
                <a:ea typeface="나눔고딕" panose="020D0604000000000000"/>
              </a:rPr>
              <a:t>이 </a:t>
            </a:r>
            <a:r>
              <a:rPr lang="ko-KR" altLang="ko-KR" sz="1400" dirty="0" err="1">
                <a:ea typeface="나눔고딕" panose="020D0604000000000000"/>
              </a:rPr>
              <a:t>재항고청</a:t>
            </a:r>
            <a:r>
              <a:rPr lang="en-US" altLang="ko-KR" sz="1400" dirty="0">
                <a:ea typeface="나눔고딕" panose="020D0604000000000000"/>
              </a:rPr>
              <a:t>(</a:t>
            </a:r>
            <a:r>
              <a:rPr lang="ko-KR" altLang="ko-KR" sz="1400" dirty="0">
                <a:ea typeface="나눔고딕" panose="020D0604000000000000"/>
              </a:rPr>
              <a:t>대검찰청</a:t>
            </a:r>
            <a:r>
              <a:rPr lang="en-US" altLang="ko-KR" sz="1400" dirty="0">
                <a:ea typeface="나눔고딕" panose="020D0604000000000000"/>
              </a:rPr>
              <a:t>)</a:t>
            </a:r>
            <a:r>
              <a:rPr lang="ko-KR" altLang="ko-KR" sz="1400" dirty="0">
                <a:ea typeface="나눔고딕" panose="020D0604000000000000"/>
              </a:rPr>
              <a:t>의 판단을 구하는 불복 절차 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effectLst/>
              <a:ea typeface="나눔고딕" panose="020D0604000000000000"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■ 지표 의의 및 활용도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effectLst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 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° 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항고 및 재항고 사건의 접수 현황의 증감 추이와  접수된 항고 및 재항고 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사건중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 재기수사명령등 처리 현황의 증감 추이를 파악함으로써 항고 및 재항고 제도에 대한 형사정책 수립 및 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입법자료로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 활용하고 있음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■ </a:t>
            </a: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effectLst/>
                <a:cs typeface="굴림" panose="020B0600000101010101" pitchFamily="50" charset="-127"/>
              </a:rPr>
              <a:t>수치해석방법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effectLst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 </a:t>
            </a:r>
            <a:endParaRPr kumimoji="0" lang="ko-KR" altLang="en-US" sz="1400" b="1" i="0" u="none" strike="noStrike" cap="none" normalizeH="0" baseline="0" dirty="0" smtClean="0">
              <a:ln>
                <a:noFill/>
              </a:ln>
              <a:effectLst/>
              <a:ea typeface="나눔고딕" panose="020D0604000000000000"/>
              <a:cs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  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 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°  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왼쪽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X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축의 항고 및 재항고 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접수건수를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선그래프로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 표시하여 각 연도별 항고 및 재항고 접수 건수의 증감 추이를 일목요연하게 파악할 수 있음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/>
                <a:cs typeface="굴림" panose="020B0600000101010101" pitchFamily="50" charset="-127"/>
              </a:rPr>
              <a:t>. 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effectLst/>
              <a:ea typeface="나눔고딕" panose="020D060400000000000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56742" y="2485051"/>
            <a:ext cx="6096000" cy="31188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/>
            <a:r>
              <a:rPr lang="en-US" altLang="ko-KR" b="1" dirty="0">
                <a:latin typeface="+mn-ea"/>
                <a:cs typeface="굴림" panose="020B0600000101010101" pitchFamily="50" charset="-127"/>
              </a:rPr>
              <a:t>■ </a:t>
            </a:r>
            <a:r>
              <a:rPr lang="ko-KR" altLang="ko-KR" b="1" dirty="0">
                <a:latin typeface="+mn-ea"/>
                <a:cs typeface="굴림" panose="020B0600000101010101" pitchFamily="50" charset="-127"/>
              </a:rPr>
              <a:t>지표 의의 및 활용도 </a:t>
            </a:r>
            <a:endParaRPr lang="ko-KR" altLang="ko-KR" dirty="0">
              <a:latin typeface="+mn-ea"/>
              <a:cs typeface="굴림" panose="020B0600000101010101" pitchFamily="50" charset="-127"/>
            </a:endParaRPr>
          </a:p>
          <a:p>
            <a:pPr marL="657225" indent="-2000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</a:t>
            </a:r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657225" indent="-2000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°  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항고 및 재항고 사건의 접수 현황의 증감 추이와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접수된 항고 및 재항고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사건중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재기수사명령등 처리 현황의 증감 추이를 파악함으로써 항고 및 재항고 제도에 대한 형사정책 수립 및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입법자료로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활용하고 있음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.</a:t>
            </a:r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457200"/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</a:t>
            </a:r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457200"/>
            <a:r>
              <a:rPr lang="en-US" altLang="ko-KR" b="1" dirty="0">
                <a:latin typeface="+mn-ea"/>
                <a:cs typeface="굴림" panose="020B0600000101010101" pitchFamily="50" charset="-127"/>
              </a:rPr>
              <a:t>■ </a:t>
            </a:r>
            <a:r>
              <a:rPr lang="ko-KR" altLang="ko-KR" b="1" dirty="0">
                <a:latin typeface="+mn-ea"/>
                <a:cs typeface="굴림" panose="020B0600000101010101" pitchFamily="50" charset="-127"/>
              </a:rPr>
              <a:t>수치해석방법 </a:t>
            </a:r>
            <a:endParaRPr lang="ko-KR" altLang="ko-KR" dirty="0">
              <a:latin typeface="+mn-ea"/>
              <a:cs typeface="굴림" panose="020B0600000101010101" pitchFamily="50" charset="-127"/>
            </a:endParaRPr>
          </a:p>
          <a:p>
            <a:pPr marL="457200"/>
            <a:r>
              <a:rPr lang="en-US" altLang="ko-KR" dirty="0">
                <a:latin typeface="+mn-ea"/>
                <a:cs typeface="굴림" panose="020B0600000101010101" pitchFamily="50" charset="-127"/>
              </a:rPr>
              <a:t> </a:t>
            </a:r>
            <a:endParaRPr lang="ko-KR" altLang="ko-KR" dirty="0">
              <a:latin typeface="+mn-ea"/>
              <a:cs typeface="굴림" panose="020B0600000101010101" pitchFamily="50" charset="-127"/>
            </a:endParaRPr>
          </a:p>
          <a:p>
            <a:r>
              <a:rPr lang="en-US" altLang="ko-KR" sz="1400" b="1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 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°  </a:t>
            </a:r>
            <a:r>
              <a:rPr lang="ko-KR" altLang="ko-KR" sz="1400" dirty="0">
                <a:ea typeface="나눔고딕" panose="020D0604000000000000"/>
                <a:cs typeface="굴림" panose="020B0600000101010101" pitchFamily="50" charset="-127"/>
              </a:rPr>
              <a:t>왼쪽</a:t>
            </a:r>
            <a:r>
              <a:rPr lang="en-US" altLang="ko-KR" sz="1400" dirty="0">
                <a:ea typeface="나눔고딕" panose="020D0604000000000000"/>
                <a:cs typeface="굴림" panose="020B0600000101010101" pitchFamily="50" charset="-127"/>
              </a:rPr>
              <a:t> X</a:t>
            </a:r>
            <a:r>
              <a:rPr lang="ko-KR" altLang="ko-KR" sz="1400" dirty="0">
                <a:ea typeface="나눔고딕" panose="020D0604000000000000"/>
                <a:cs typeface="굴림" panose="020B0600000101010101" pitchFamily="50" charset="-127"/>
              </a:rPr>
              <a:t>축의 항고 및 재항고 </a:t>
            </a:r>
            <a:r>
              <a:rPr lang="ko-KR" altLang="ko-KR" sz="1400" dirty="0" err="1">
                <a:ea typeface="나눔고딕" panose="020D0604000000000000"/>
                <a:cs typeface="굴림" panose="020B0600000101010101" pitchFamily="50" charset="-127"/>
              </a:rPr>
              <a:t>접수건수를</a:t>
            </a:r>
            <a:r>
              <a:rPr lang="ko-KR" altLang="ko-KR" sz="1400" dirty="0">
                <a:ea typeface="나눔고딕" panose="020D0604000000000000"/>
                <a:cs typeface="굴림" panose="020B0600000101010101" pitchFamily="50" charset="-127"/>
              </a:rPr>
              <a:t> </a:t>
            </a:r>
            <a:r>
              <a:rPr lang="ko-KR" altLang="ko-KR" sz="1400" dirty="0" err="1">
                <a:ea typeface="나눔고딕" panose="020D0604000000000000"/>
                <a:cs typeface="굴림" panose="020B0600000101010101" pitchFamily="50" charset="-127"/>
              </a:rPr>
              <a:t>선그래프로</a:t>
            </a:r>
            <a:r>
              <a:rPr lang="ko-KR" altLang="ko-KR" sz="1400" dirty="0">
                <a:ea typeface="나눔고딕" panose="020D0604000000000000"/>
                <a:cs typeface="굴림" panose="020B0600000101010101" pitchFamily="50" charset="-127"/>
              </a:rPr>
              <a:t> 표시하여 각 연도별 항고 및 재항고 접수 건수의 증감 추이를 일목요연하게 파악할 수 있음</a:t>
            </a:r>
            <a:r>
              <a:rPr lang="en-US" altLang="ko-KR" sz="1400" dirty="0">
                <a:ea typeface="나눔고딕" panose="020D0604000000000000"/>
                <a:cs typeface="굴림" panose="020B0600000101010101" pitchFamily="50" charset="-127"/>
              </a:rPr>
              <a:t>. </a:t>
            </a:r>
            <a:endParaRPr lang="ko-KR" altLang="en-US" sz="14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0782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9820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/>
              <a:t>항고 재항고 접수</a:t>
            </a:r>
            <a:r>
              <a:rPr lang="en-US" altLang="ko-KR" dirty="0"/>
              <a:t>/</a:t>
            </a:r>
            <a:r>
              <a:rPr lang="ko-KR" altLang="en-US" dirty="0"/>
              <a:t>처리 </a:t>
            </a:r>
            <a:r>
              <a:rPr lang="ko-KR" altLang="en-US" dirty="0" smtClean="0"/>
              <a:t>현황 </a:t>
            </a:r>
            <a:r>
              <a:rPr lang="ko-KR" altLang="en-US" dirty="0" smtClean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685800" y="16825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-261938" y="2051882"/>
            <a:ext cx="60912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en-US" altLang="ko-KR" dirty="0">
                <a:latin typeface="+mn-ea"/>
                <a:cs typeface="굴림" panose="020B0600000101010101" pitchFamily="50" charset="-127"/>
              </a:rPr>
              <a:t>■ </a:t>
            </a:r>
            <a:r>
              <a:rPr lang="ko-KR" altLang="ko-KR" dirty="0">
                <a:latin typeface="+mn-ea"/>
                <a:cs typeface="굴림" panose="020B0600000101010101" pitchFamily="50" charset="-127"/>
              </a:rPr>
              <a:t>지표의 증감 및 변동 요인 </a:t>
            </a:r>
          </a:p>
          <a:p>
            <a:pPr marL="457200"/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。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2013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(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신수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)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항고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사건이 다소 증가한 반면에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(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신수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)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재항고 사건이 대폭 감소한 이유는 재정신청권이 없는 고발인만 재항고를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할 수 있고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재정신청권이 있는 고소인은 재항고를 할 수 없도록 지침이 개정되었음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 </a:t>
            </a:r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457200"/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。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2019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 재항고 지침이 재정신청권자도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재항고장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제출이 가능하도록 지침이 변경되어 재항고 건수 증가</a:t>
            </a:r>
          </a:p>
          <a:p>
            <a:pPr marL="457200"/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 °  2012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 신수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항고ㆍ재항고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모두 증가함 </a:t>
            </a:r>
          </a:p>
          <a:p>
            <a:pPr marL="657225" indent="-2000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°  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항고ㆍ재항고사건이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2002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년을 기점으로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2007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년까지 상승세에 있다가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2008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년도에 항고는 주춤하였고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재항고는 전년도 접수 신수 대비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70.7%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감소하였음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.</a:t>
            </a:r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657225" indent="-2000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°  2009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년도부터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2011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년까지는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항고사건이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점차 늘고 있음</a:t>
            </a:r>
          </a:p>
          <a:p>
            <a:pPr marL="657225" indent="-200025"/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°  2002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 이후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2010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년까지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IMF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를 극복하면서 경제활동이 활성화됨에 따라 고소사건 중 사기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횡령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배임 등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민사분쟁성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재산범죄가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약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65%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를 차지함 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</a:t>
            </a:r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657225" indent="-200025">
              <a:spcBef>
                <a:spcPts val="500"/>
              </a:spcBef>
              <a:spcAft>
                <a:spcPts val="525"/>
              </a:spcAft>
            </a:pP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°  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민사적 방법으로는 단기간에 피해를 회복하기 어렵고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형사기록을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민사사건의 증거자료 등으로 활용하기 위한 수단으로 고소하는 경향이 있고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고소를 권리보호의 방안으로 간주하여 범죄의 성부보다 피해회복이 될 때까지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사건처분에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불복하는 경향이 있음 </a:t>
            </a:r>
          </a:p>
          <a:p>
            <a:pPr marL="657225" indent="-200025"/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  </a:t>
            </a:r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457200"/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29300" y="1867216"/>
            <a:ext cx="6096000" cy="4924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57225" indent="-200025"/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°  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고소인의 권리신장 등으로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원처분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검사의 불기소결정에 대한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법률경험이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풍부한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상급청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검사의 결정을 받으려는 욕구도 반영됨 </a:t>
            </a:r>
          </a:p>
          <a:p>
            <a:pPr marL="657225" indent="-200025"/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°  2008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 이후 재항고 사건이 급격히 감소한 이유는 개정 형사소송법 시행으로 재정신청 제도가 모든 범죄의 고소사건에 대하여 </a:t>
            </a:r>
            <a:r>
              <a:rPr lang="ko-KR" altLang="ko-KR" sz="1400" dirty="0" err="1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확대시행에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따라 고소사건에 대한 재항고 제도가 법적으로 폐지되었기 때문임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.</a:t>
            </a:r>
            <a:endParaRPr lang="en-US" altLang="ko-KR" sz="1400" dirty="0" smtClean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  °  2012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년도에 전년대비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17.6%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증가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2013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년도에 전년대비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3.0%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증가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2014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년도에 전년대비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7.2%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증가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2015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년도에 전년대비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4.6% 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증가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2016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도에 전년대비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0.9%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증가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2017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년도에는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0.3%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감소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2018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년도에는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8.3%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증가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2019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년도에는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16.5%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증가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, 2020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년도에는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9.0% 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증가하여</a:t>
            </a:r>
            <a:r>
              <a:rPr lang="en-US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 2018</a:t>
            </a: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년도 이후 지속적으로 증가하는 추세에 </a:t>
            </a:r>
            <a:r>
              <a:rPr lang="ko-KR" altLang="ko-KR" sz="1400" dirty="0" smtClean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있음</a:t>
            </a:r>
            <a:r>
              <a:rPr lang="en-US" altLang="ko-KR" sz="1400" dirty="0">
                <a:ea typeface="나눔고딕" panose="020D0604000000000000"/>
              </a:rPr>
              <a:t>   - </a:t>
            </a:r>
            <a:r>
              <a:rPr lang="ko-KR" altLang="ko-KR" sz="1400" dirty="0">
                <a:ea typeface="나눔고딕" panose="020D0604000000000000"/>
              </a:rPr>
              <a:t>항고 건수가 증가하는 원인은 </a:t>
            </a:r>
            <a:r>
              <a:rPr lang="ko-KR" altLang="ko-KR" sz="1400" dirty="0" err="1">
                <a:ea typeface="나눔고딕" panose="020D0604000000000000"/>
              </a:rPr>
              <a:t>항고제도에</a:t>
            </a:r>
            <a:r>
              <a:rPr lang="ko-KR" altLang="ko-KR" sz="1400" dirty="0">
                <a:ea typeface="나눔고딕" panose="020D0604000000000000"/>
              </a:rPr>
              <a:t> 대한 사회적 인식 확산에 따른 제도 정착에서 비롯된 것으로 보임</a:t>
            </a:r>
            <a:r>
              <a:rPr lang="en-US" altLang="ko-KR" sz="1400" dirty="0">
                <a:ea typeface="나눔고딕" panose="020D0604000000000000"/>
              </a:rPr>
              <a:t>. </a:t>
            </a:r>
            <a:endParaRPr lang="ko-KR" altLang="ko-KR" sz="1400" dirty="0">
              <a:ea typeface="나눔고딕" panose="020D0604000000000000"/>
            </a:endParaRPr>
          </a:p>
          <a:p>
            <a:r>
              <a:rPr lang="en-US" altLang="ko-KR" sz="1400" dirty="0">
                <a:ea typeface="나눔고딕" panose="020D0604000000000000"/>
              </a:rPr>
              <a:t> </a:t>
            </a:r>
            <a:endParaRPr lang="ko-KR" altLang="ko-KR" sz="1400" dirty="0">
              <a:ea typeface="나눔고딕" panose="020D0604000000000000"/>
            </a:endParaRPr>
          </a:p>
          <a:p>
            <a:r>
              <a:rPr lang="en-US" altLang="ko-KR" sz="1400" dirty="0">
                <a:ea typeface="나눔고딕" panose="020D0604000000000000"/>
              </a:rPr>
              <a:t> </a:t>
            </a:r>
            <a:endParaRPr lang="ko-KR" altLang="ko-KR" sz="1400" dirty="0">
              <a:ea typeface="나눔고딕" panose="020D0604000000000000"/>
            </a:endParaRPr>
          </a:p>
          <a:p>
            <a:r>
              <a:rPr lang="en-US" altLang="ko-KR" b="1" dirty="0">
                <a:latin typeface="+mn-ea"/>
              </a:rPr>
              <a:t>■ </a:t>
            </a:r>
            <a:r>
              <a:rPr lang="ko-KR" altLang="ko-KR" b="1" dirty="0">
                <a:latin typeface="+mn-ea"/>
              </a:rPr>
              <a:t>향후 정책 방향</a:t>
            </a:r>
            <a:r>
              <a:rPr lang="en-US" altLang="ko-KR" b="1" dirty="0">
                <a:latin typeface="+mn-ea"/>
              </a:rPr>
              <a:t>  </a:t>
            </a:r>
            <a:r>
              <a:rPr lang="en-US" altLang="ko-KR" dirty="0">
                <a:latin typeface="+mn-ea"/>
              </a:rPr>
              <a:t> </a:t>
            </a:r>
            <a:endParaRPr lang="ko-KR" altLang="ko-KR" dirty="0">
              <a:latin typeface="+mn-ea"/>
            </a:endParaRPr>
          </a:p>
          <a:p>
            <a:r>
              <a:rPr lang="en-US" altLang="ko-KR" sz="1400" dirty="0">
                <a:ea typeface="나눔고딕" panose="020D0604000000000000"/>
              </a:rPr>
              <a:t> </a:t>
            </a:r>
            <a:endParaRPr lang="ko-KR" altLang="ko-KR" sz="1400" dirty="0">
              <a:ea typeface="나눔고딕" panose="020D0604000000000000"/>
            </a:endParaRPr>
          </a:p>
          <a:p>
            <a:r>
              <a:rPr lang="en-US" altLang="ko-KR" sz="1400" dirty="0">
                <a:ea typeface="나눔고딕" panose="020D0604000000000000"/>
              </a:rPr>
              <a:t>     °  </a:t>
            </a:r>
            <a:r>
              <a:rPr lang="ko-KR" altLang="ko-KR" sz="1400" dirty="0">
                <a:ea typeface="나눔고딕" panose="020D0604000000000000"/>
              </a:rPr>
              <a:t>형사조정제도를 통해 당사자의 합의를 도출함으로써 근본적으로 고소사건을 줄이는 노력을 계속적으로 할 필요가 있음</a:t>
            </a:r>
            <a:r>
              <a:rPr lang="en-US" altLang="ko-KR" sz="1400" dirty="0">
                <a:ea typeface="나눔고딕" panose="020D0604000000000000"/>
              </a:rPr>
              <a:t>. </a:t>
            </a:r>
            <a:endParaRPr lang="ko-KR" altLang="ko-KR" sz="1400" dirty="0">
              <a:ea typeface="나눔고딕" panose="020D0604000000000000"/>
            </a:endParaRPr>
          </a:p>
          <a:p>
            <a:r>
              <a:rPr lang="en-US" altLang="ko-KR" sz="1400" b="1" dirty="0">
                <a:ea typeface="나눔고딕" panose="020D0604000000000000"/>
              </a:rPr>
              <a:t>    </a:t>
            </a:r>
            <a:r>
              <a:rPr lang="en-US" altLang="ko-KR" sz="1400" dirty="0">
                <a:ea typeface="나눔고딕" panose="020D0604000000000000"/>
              </a:rPr>
              <a:t>°  </a:t>
            </a:r>
            <a:r>
              <a:rPr lang="ko-KR" altLang="ko-KR" sz="1400" dirty="0" err="1">
                <a:ea typeface="나눔고딕" panose="020D0604000000000000"/>
              </a:rPr>
              <a:t>원결정이</a:t>
            </a:r>
            <a:r>
              <a:rPr lang="ko-KR" altLang="ko-KR" sz="1400" dirty="0">
                <a:ea typeface="나눔고딕" panose="020D0604000000000000"/>
              </a:rPr>
              <a:t> 충실해지도록 가급적 고소인 직접 면담 후 결정하도록 하고 </a:t>
            </a:r>
            <a:r>
              <a:rPr lang="ko-KR" altLang="ko-KR" sz="1400" dirty="0" err="1">
                <a:ea typeface="나눔고딕" panose="020D0604000000000000"/>
              </a:rPr>
              <a:t>항고청</a:t>
            </a:r>
            <a:r>
              <a:rPr lang="ko-KR" altLang="ko-KR" sz="1400" dirty="0">
                <a:ea typeface="나눔고딕" panose="020D0604000000000000"/>
              </a:rPr>
              <a:t> </a:t>
            </a:r>
            <a:r>
              <a:rPr lang="ko-KR" altLang="ko-KR" sz="1400" dirty="0" err="1">
                <a:ea typeface="나눔고딕" panose="020D0604000000000000"/>
              </a:rPr>
              <a:t>직접수사</a:t>
            </a:r>
            <a:r>
              <a:rPr lang="ko-KR" altLang="ko-KR" sz="1400" dirty="0">
                <a:ea typeface="나눔고딕" panose="020D0604000000000000"/>
              </a:rPr>
              <a:t> 및 </a:t>
            </a:r>
            <a:r>
              <a:rPr lang="ko-KR" altLang="ko-KR" sz="1400" dirty="0" err="1">
                <a:ea typeface="나눔고딕" panose="020D0604000000000000"/>
              </a:rPr>
              <a:t>항고심사회</a:t>
            </a:r>
            <a:r>
              <a:rPr lang="ko-KR" altLang="ko-KR" sz="1400" dirty="0">
                <a:ea typeface="나눔고딕" panose="020D0604000000000000"/>
              </a:rPr>
              <a:t> 활성화에 노력 </a:t>
            </a:r>
          </a:p>
          <a:p>
            <a:pPr marL="457200"/>
            <a:endParaRPr lang="ko-KR" altLang="ko-KR" sz="1400" dirty="0">
              <a:latin typeface="굴림" panose="020B0600000101010101" pitchFamily="50" charset="-127"/>
              <a:ea typeface="나눔고딕" panose="020D0604000000000000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857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9820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/>
              <a:t>항고 재항고 접수</a:t>
            </a:r>
            <a:r>
              <a:rPr lang="en-US" altLang="ko-KR" dirty="0"/>
              <a:t>/</a:t>
            </a:r>
            <a:r>
              <a:rPr lang="ko-KR" altLang="en-US" dirty="0"/>
              <a:t>처리 </a:t>
            </a:r>
            <a:r>
              <a:rPr lang="ko-KR" altLang="en-US" dirty="0" smtClean="0"/>
              <a:t>현황 </a:t>
            </a:r>
            <a:r>
              <a:rPr lang="ko-KR" altLang="en-US" dirty="0" smtClean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4353" y="2388511"/>
            <a:ext cx="2081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ko-KR" altLang="ko-KR" sz="1400" dirty="0">
                <a:latin typeface="굴림" panose="020B0600000101010101" pitchFamily="50" charset="-127"/>
                <a:ea typeface="나눔고딕" panose="020D0604000000000000"/>
                <a:cs typeface="굴림" panose="020B0600000101010101" pitchFamily="50" charset="-127"/>
              </a:rPr>
              <a:t>통계 전산시스템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98008" y="2388511"/>
            <a:ext cx="4038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출처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항고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.</a:t>
            </a:r>
            <a:r>
              <a:rPr lang="ko-KR" altLang="ko-KR" sz="1400" dirty="0" err="1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재항고사건</a:t>
            </a: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 업무 처리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</a:b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통계생산기관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대검찰청 </a:t>
            </a:r>
            <a:r>
              <a:rPr lang="ko-KR" altLang="ko-KR" sz="1400" dirty="0" err="1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형사부</a:t>
            </a: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 형사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1</a:t>
            </a: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과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</a:br>
            <a:r>
              <a:rPr lang="ko-KR" altLang="ko-KR" sz="1400" dirty="0" err="1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통계주기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 : </a:t>
            </a:r>
            <a:r>
              <a:rPr lang="ko-KR" altLang="ko-KR" sz="1400" dirty="0" smtClean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년</a:t>
            </a:r>
            <a:endParaRPr lang="en-US" altLang="ko-KR" sz="1400" dirty="0" smtClean="0">
              <a:latin typeface="맑은 고딕" panose="020B0503020000020004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457200">
              <a:spcAft>
                <a:spcPts val="0"/>
              </a:spcAft>
            </a:pPr>
            <a:endParaRPr lang="ko-KR" altLang="ko-KR" sz="1400" dirty="0">
              <a:latin typeface="맑은 고딕" panose="020B0503020000020004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r>
              <a:rPr lang="ko-KR" altLang="ko-KR" sz="1400" b="1" dirty="0" err="1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연관지표</a:t>
            </a:r>
            <a:endParaRPr lang="ko-KR" altLang="ko-KR" sz="1400" b="1" dirty="0">
              <a:latin typeface="맑은 고딕" panose="020B0503020000020004" pitchFamily="50" charset="-127"/>
              <a:ea typeface="나눔고딕" panose="020D0604000000000000"/>
              <a:cs typeface="굴림" panose="020B0600000101010101" pitchFamily="50" charset="-127"/>
            </a:endParaRPr>
          </a:p>
          <a:p>
            <a:pPr marL="457200">
              <a:spcAft>
                <a:spcPts val="0"/>
              </a:spcAft>
            </a:pP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고소사건 접수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/</a:t>
            </a: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처리 현황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 </a:t>
            </a:r>
            <a:b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</a:b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고발사건 접수</a:t>
            </a:r>
            <a:r>
              <a:rPr lang="en-US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/</a:t>
            </a:r>
            <a:r>
              <a:rPr lang="ko-KR" altLang="ko-KR" sz="1400" dirty="0">
                <a:latin typeface="맑은 고딕" panose="020B0503020000020004" pitchFamily="50" charset="-127"/>
                <a:ea typeface="나눔고딕" panose="020D0604000000000000"/>
                <a:cs typeface="굴림" panose="020B0600000101010101" pitchFamily="50" charset="-127"/>
              </a:rPr>
              <a:t>처리 추이 </a:t>
            </a:r>
          </a:p>
        </p:txBody>
      </p:sp>
    </p:spTree>
    <p:extLst>
      <p:ext uri="{BB962C8B-B14F-4D97-AF65-F5344CB8AC3E}">
        <p14:creationId xmlns:p14="http://schemas.microsoft.com/office/powerpoint/2010/main" val="4245407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461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지표 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7373" y="1203960"/>
          <a:ext cx="111966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국토교통부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개발제한구역 지정 및 해제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녹색도시과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생태환경과 자연자원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육상생태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국토교통부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개발행위허가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도시활력지원과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경제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사회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주거와교통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주거의 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국토교통부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건설수주 동향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건설정책과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성장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성장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국토교통부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건설투자 동향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건설정책과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성장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국토교통부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건축물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건축정책과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경제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사회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주거와 교통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주거의 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국토교통부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건축허가 및 착공현황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건축정책과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경제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사회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주거와 교통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주거의 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국토교통부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고속국도 차량이용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도로정책과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경제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사회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주거와 교통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교통인프라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국토교통부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고속국도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도로정책과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경제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사회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환경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주거와 교통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교통인프라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국토교통부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고속철도 여객 수송현황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철도운영과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경제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사회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환경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주거와 교통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교통인프라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국토교통부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공동주택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주택건설공급과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경제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사회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주거와 교통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교통의 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10735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dirty="0"/>
              <a:t>개발제한구역 지정 및 해제 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7FDB6-C957-46FD-82D6-F4948B85EB99}"/>
              </a:ext>
            </a:extLst>
          </p:cNvPr>
          <p:cNvSpPr txBox="1"/>
          <p:nvPr/>
        </p:nvSpPr>
        <p:spPr>
          <a:xfrm>
            <a:off x="2895600" y="3937000"/>
            <a:ext cx="4479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그래프와 통계표는 화면</a:t>
            </a:r>
            <a:r>
              <a:rPr lang="en-US" altLang="ko-KR" b="1" dirty="0">
                <a:solidFill>
                  <a:srgbClr val="FF0000"/>
                </a:solidFill>
              </a:rPr>
              <a:t>Copy</a:t>
            </a:r>
            <a:r>
              <a:rPr lang="ko-KR" altLang="en-US" b="1" dirty="0">
                <a:solidFill>
                  <a:srgbClr val="FF0000"/>
                </a:solidFill>
              </a:rPr>
              <a:t>로 옮기세요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나머지는 문구를 옮기세요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9298E-C00B-4538-A0CD-712110B64599}"/>
              </a:ext>
            </a:extLst>
          </p:cNvPr>
          <p:cNvSpPr txBox="1"/>
          <p:nvPr/>
        </p:nvSpPr>
        <p:spPr>
          <a:xfrm>
            <a:off x="3776451" y="3105834"/>
            <a:ext cx="27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지표별로 작성해 주세요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20C6FA-D513-4021-81DA-D03EF4AE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855232"/>
            <a:ext cx="5302437" cy="45455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02D65B-27F8-4648-9202-E2ABBF7C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2" y="2181994"/>
            <a:ext cx="5567316" cy="35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1159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sz="1800" dirty="0"/>
              <a:t>LAB #03 – </a:t>
            </a:r>
            <a:r>
              <a:rPr lang="ko-KR" altLang="en-US" sz="1800" dirty="0"/>
              <a:t>국가지표 조사 </a:t>
            </a:r>
            <a:r>
              <a:rPr lang="en-US" altLang="ko-KR" sz="1800" dirty="0"/>
              <a:t>(</a:t>
            </a:r>
            <a:r>
              <a:rPr lang="ko-KR" altLang="en-US" sz="1800" dirty="0"/>
              <a:t>개발제한구역 지정 및 해제 현황 지표</a:t>
            </a:r>
            <a:r>
              <a:rPr lang="en-US" altLang="ko-KR" sz="1800" dirty="0"/>
              <a:t>) </a:t>
            </a:r>
            <a:endParaRPr lang="ko-KR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6C13CF-E12D-4833-AA93-0391FA8A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477" y="2054641"/>
            <a:ext cx="4756312" cy="3267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CEB158-5303-4D7A-90F4-F9E4AB27E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4641"/>
            <a:ext cx="4693024" cy="4181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9FBF35-93AC-4C84-A589-C04C07AB1249}"/>
              </a:ext>
            </a:extLst>
          </p:cNvPr>
          <p:cNvSpPr txBox="1"/>
          <p:nvPr/>
        </p:nvSpPr>
        <p:spPr>
          <a:xfrm>
            <a:off x="6169678" y="5319683"/>
            <a:ext cx="3933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2020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월말 기준이며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단위는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제곱킬로미터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444444"/>
                </a:solidFill>
                <a:effectLst/>
                <a:latin typeface="나눔고딕" pitchFamily="2" charset="-127"/>
                <a:ea typeface="나눔고딕" pitchFamily="2" charset="-127"/>
              </a:rPr>
              <a:t>(㎢), </a:t>
            </a:r>
            <a:r>
              <a:rPr lang="ko-KR" altLang="en-US" sz="1000" b="0" i="0" dirty="0" err="1">
                <a:solidFill>
                  <a:srgbClr val="444444"/>
                </a:solidFill>
                <a:effectLst/>
                <a:latin typeface="나눔고딕" pitchFamily="2" charset="-127"/>
                <a:ea typeface="나눔고딕" pitchFamily="2" charset="-127"/>
              </a:rPr>
              <a:t>천제곱미터임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BE6A4-F509-4427-AF7D-C00E01DEF1FD}"/>
              </a:ext>
            </a:extLst>
          </p:cNvPr>
          <p:cNvSpPr txBox="1"/>
          <p:nvPr/>
        </p:nvSpPr>
        <p:spPr>
          <a:xfrm>
            <a:off x="6169678" y="5719793"/>
            <a:ext cx="48244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용어해설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개발제한구역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도시의 무질서한 확산을 방지하고 도시주변의 자연환경을 보전하기 위해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1971.7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1977.4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차례에 걸쳐 전국에 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5,397.1㎢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지정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개발제한구역 해제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보존가치가 낮은 지역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집단취락의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주거환경 개선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지정목적이 달성된 지역 등을 개발제한구역에서 해제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개발제한구역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개발제한구역</a:t>
            </a:r>
          </a:p>
        </p:txBody>
      </p:sp>
    </p:spTree>
    <p:extLst>
      <p:ext uri="{BB962C8B-B14F-4D97-AF65-F5344CB8AC3E}">
        <p14:creationId xmlns:p14="http://schemas.microsoft.com/office/powerpoint/2010/main" val="93416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179295" y="188913"/>
            <a:ext cx="116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sz="1800" dirty="0"/>
              <a:t>LAB #03 – </a:t>
            </a:r>
            <a:r>
              <a:rPr lang="ko-KR" altLang="en-US" sz="1800" dirty="0"/>
              <a:t>국가지표 조사 </a:t>
            </a:r>
            <a:r>
              <a:rPr lang="en-US" altLang="ko-KR" sz="1800" dirty="0"/>
              <a:t>(</a:t>
            </a:r>
            <a:r>
              <a:rPr lang="ko-KR" altLang="en-US" sz="1800" dirty="0"/>
              <a:t>개발제한구역 지정 및 해제 현황 지표</a:t>
            </a:r>
            <a:r>
              <a:rPr lang="en-US" altLang="ko-KR" sz="1800" dirty="0"/>
              <a:t>) </a:t>
            </a:r>
            <a:endParaRPr lang="ko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9AA12-EA22-477C-9C3A-BF900771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42556"/>
            <a:ext cx="10977282" cy="43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2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1120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dirty="0"/>
              <a:t>공동주택 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674C41-AADE-48C0-BA64-9E9D138E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55232"/>
            <a:ext cx="4305300" cy="2340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BAA447-BEF6-4B57-9EFC-008F6503E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4" y="4195482"/>
            <a:ext cx="4278406" cy="1831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3B0644-17EF-46BE-833A-2DFAAA01D790}"/>
              </a:ext>
            </a:extLst>
          </p:cNvPr>
          <p:cNvSpPr txBox="1"/>
          <p:nvPr/>
        </p:nvSpPr>
        <p:spPr>
          <a:xfrm>
            <a:off x="714374" y="6115089"/>
            <a:ext cx="3933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주택법에 의한 의무관리단지만을 대상으로 작성된 자료임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60992C-F776-4427-8291-3C6276C2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4702"/>
            <a:ext cx="5269731" cy="34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6500A3-3527-402D-9177-874011E033C4}"/>
              </a:ext>
            </a:extLst>
          </p:cNvPr>
          <p:cNvSpPr txBox="1"/>
          <p:nvPr/>
        </p:nvSpPr>
        <p:spPr>
          <a:xfrm>
            <a:off x="371475" y="188913"/>
            <a:ext cx="3097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성과평가 </a:t>
            </a:r>
            <a:r>
              <a:rPr lang="en-US" altLang="ko-KR" dirty="0"/>
              <a:t>– </a:t>
            </a:r>
            <a:r>
              <a:rPr lang="ko-KR" altLang="en-US" dirty="0"/>
              <a:t>국가지표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9BC63-554A-41B2-88E1-DC57DB121C3C}"/>
              </a:ext>
            </a:extLst>
          </p:cNvPr>
          <p:cNvSpPr txBox="1"/>
          <p:nvPr/>
        </p:nvSpPr>
        <p:spPr>
          <a:xfrm>
            <a:off x="587374" y="981075"/>
            <a:ext cx="9064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https://www.index.go.kr/potal/main/EachDtlPageDetail.do?idx_cd=1496&amp;param=011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23A2E8-A9AF-4ADC-8894-2346AA5E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899246"/>
            <a:ext cx="5330825" cy="36880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5116EE-99C9-4401-98EB-2617226A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952"/>
            <a:ext cx="5743153" cy="37603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3ED926-5BCB-4153-8ECB-094BBCEC8F39}"/>
              </a:ext>
            </a:extLst>
          </p:cNvPr>
          <p:cNvSpPr txBox="1"/>
          <p:nvPr/>
        </p:nvSpPr>
        <p:spPr>
          <a:xfrm>
            <a:off x="587375" y="5754727"/>
            <a:ext cx="39338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'89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이상을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단위 구분을 했으므로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'89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이전 자료는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이상을 대상으로 작성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B70411-3D1B-4E97-84A7-63FC8980851C}"/>
              </a:ext>
            </a:extLst>
          </p:cNvPr>
          <p:cNvSpPr txBox="1"/>
          <p:nvPr/>
        </p:nvSpPr>
        <p:spPr>
          <a:xfrm>
            <a:off x="5119686" y="5651639"/>
            <a:ext cx="482441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용어해설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고령자 경제활동참가율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55~64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전체인구 중 경제활동에 참가하고 있는 고령자 비율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 취업자와 실업자가 차지하는 비중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고령자 고용률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55~64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전체인구 중 취업자 비율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고령자 실업률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55~64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경제활동인구 중 실업자 비율</a:t>
            </a:r>
          </a:p>
        </p:txBody>
      </p:sp>
    </p:spTree>
    <p:extLst>
      <p:ext uri="{BB962C8B-B14F-4D97-AF65-F5344CB8AC3E}">
        <p14:creationId xmlns:p14="http://schemas.microsoft.com/office/powerpoint/2010/main" val="25647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1125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dirty="0"/>
              <a:t>공동주택 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95E200-F4F0-4CB2-A0C9-A7D8F07E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4641"/>
            <a:ext cx="4390053" cy="3400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E29970-0E09-4E59-9E6A-236271DB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68" y="1981816"/>
            <a:ext cx="5440165" cy="3190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1F697C-9249-45F2-BD54-C3B4DBB49A49}"/>
              </a:ext>
            </a:extLst>
          </p:cNvPr>
          <p:cNvSpPr txBox="1"/>
          <p:nvPr/>
        </p:nvSpPr>
        <p:spPr>
          <a:xfrm>
            <a:off x="714374" y="5824398"/>
            <a:ext cx="3933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주택법에 의한 의무관리단지만을 대상으로 작성된 자료임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4F15D-29AF-47B4-A475-35DE3EE3AFEA}"/>
              </a:ext>
            </a:extLst>
          </p:cNvPr>
          <p:cNvSpPr txBox="1"/>
          <p:nvPr/>
        </p:nvSpPr>
        <p:spPr>
          <a:xfrm>
            <a:off x="6095999" y="5226784"/>
            <a:ext cx="55299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용어해설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주택건설사업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주택법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조의 규정에 의거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세대 이상의 주택을 건설하고자 하는 자가 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도지사 등의 승인을 얻은 사업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주택건설사업승인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사업주체가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주택법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조의 규정에 의거 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도지사 등의 승인을 얻는 행위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사업계획 승인을 얻어 주택건설사업을 시행하는 국가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지방자치단체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대한주택공사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한국토지공사 및 주택건설사업자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의무관리대상 공동주택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300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세대 이상의 공동주택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150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세대 이상의 승강기가 설치된 공동주택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150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세대 이상의 중앙집중식 난방방식의 공동주택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150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세대 이상의 주상복합건물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035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11412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dirty="0"/>
              <a:t>공동주택 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848407-9EA5-4DD6-8827-DCB98848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210416"/>
            <a:ext cx="10426959" cy="40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28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461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지표 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7373" y="1203960"/>
          <a:ext cx="1119664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공연장</a:t>
                      </a:r>
                      <a:r>
                        <a:rPr lang="en-US" altLang="ko-KR" sz="1000" b="0" i="0" u="none" strike="noStrike" dirty="0"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문예회관 등 문화시설 추이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공연전통예술과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사회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여가지원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관광사업 등록 및 지정 현황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관광산업정책과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경제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성장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성장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국민여행 총량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관광정책과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사회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여가활동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주요관광지점 입장객 통계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관광정책과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사회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여가활동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관광수지 실적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국제관광과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사회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여가결과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외래관광객수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국제관광과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사회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여가활동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해외여행자수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국제관광과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사회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여가활동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공공도서관 현황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도서관정책기획단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사회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여가지원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등록 박물관</a:t>
                      </a:r>
                      <a:r>
                        <a:rPr lang="en-US" altLang="ko-KR" sz="1000" b="0" i="0" u="none" strike="noStrike"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미술관 현황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문화기반과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사회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여가지원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문화체육관광부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문화산업 현황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문화산업정책과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사회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effectLst/>
                          <a:latin typeface="Arial" panose="020B0604020202020204" pitchFamily="34" charset="0"/>
                        </a:rPr>
                        <a:t>여가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여가지원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05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1120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공연장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/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문예회관 등 문화시설 추이 </a:t>
            </a:r>
            <a:r>
              <a:rPr lang="ko-KR" altLang="en-US" sz="2000" dirty="0"/>
              <a:t>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B0644-17EF-46BE-833A-2DFAAA01D790}"/>
              </a:ext>
            </a:extLst>
          </p:cNvPr>
          <p:cNvSpPr txBox="1"/>
          <p:nvPr/>
        </p:nvSpPr>
        <p:spPr>
          <a:xfrm>
            <a:off x="714374" y="6115089"/>
            <a:ext cx="3933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 공연장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공연법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조에 따라 관할 지자체에 등록한 공연장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84C835-BEB7-4BF6-A4B1-D93590D5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14" y="1989692"/>
            <a:ext cx="5174544" cy="31328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037F7F-F2B4-4EEE-9BD2-DF9E54B7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96" y="2152650"/>
            <a:ext cx="5281904" cy="31328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8C4A67-87F6-4E00-8C5F-BC5869759A3A}"/>
              </a:ext>
            </a:extLst>
          </p:cNvPr>
          <p:cNvSpPr txBox="1"/>
          <p:nvPr/>
        </p:nvSpPr>
        <p:spPr>
          <a:xfrm>
            <a:off x="6197972" y="6056713"/>
            <a:ext cx="3933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 공연장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공연법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조에 따라 관할 지자체에 등록한 공연장</a:t>
            </a:r>
          </a:p>
        </p:txBody>
      </p:sp>
    </p:spTree>
    <p:extLst>
      <p:ext uri="{BB962C8B-B14F-4D97-AF65-F5344CB8AC3E}">
        <p14:creationId xmlns:p14="http://schemas.microsoft.com/office/powerpoint/2010/main" val="1593397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1125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공연장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/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문예회관 등 문화시설 추이 </a:t>
            </a:r>
            <a:r>
              <a:rPr lang="ko-KR" altLang="en-US" sz="2000" dirty="0"/>
              <a:t>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A4119D-1674-4FDA-8867-245BE5D23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5" y="2121633"/>
            <a:ext cx="4833809" cy="335543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8FFC046-FDDA-4F68-90E6-48CE6A77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703" y="2054642"/>
            <a:ext cx="5115233" cy="25640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F53355-BFED-4D8A-97A7-E59D21A4D1D4}"/>
              </a:ext>
            </a:extLst>
          </p:cNvPr>
          <p:cNvSpPr txBox="1"/>
          <p:nvPr/>
        </p:nvSpPr>
        <p:spPr>
          <a:xfrm>
            <a:off x="5954703" y="4773623"/>
            <a:ext cx="580986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공연장 수는 지자체에 등록된 등록공연장 수만을 종합한 자료로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등록된 공연장이 지자체 자료 제출과정에서 누락될 수 있음</a:t>
            </a:r>
          </a:p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문예회관은 지자체 공공기관에 의해 설립되거나 운영되고 있는 공연장이 포함된 문화복합시설의 개념으로 운영되는 시설임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용어해설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공연장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공연법에 의한 공연을 주된 목적으로 설치하여 운영하는 시설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공연장 등록 관련 규정은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공연법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시행령 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참조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등록공연장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공연법에 따라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기초지자체장에게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등록한 공연장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문예회관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공공에서 운영중인 공연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전시 등 다양한 문화프로그램을 운영할 수 있는 공연장이 포함된 문화복합시설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다목적 공연장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0348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11412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공연장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/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문예회관 등 문화시설 추이</a:t>
            </a:r>
            <a:r>
              <a:rPr lang="ko-KR" altLang="en-US" sz="2000" dirty="0"/>
              <a:t> 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C448676-6879-4394-BC62-055E5822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6" y="2054640"/>
            <a:ext cx="10051985" cy="401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75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1120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관광사업 등록 및 지정 현황</a:t>
            </a:r>
            <a:r>
              <a:rPr lang="ko-KR" altLang="en-US" sz="2000" dirty="0"/>
              <a:t> 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448468" y="105037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448468" y="619871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B0644-17EF-46BE-833A-2DFAAA01D790}"/>
              </a:ext>
            </a:extLst>
          </p:cNvPr>
          <p:cNvSpPr txBox="1"/>
          <p:nvPr/>
        </p:nvSpPr>
        <p:spPr>
          <a:xfrm>
            <a:off x="714374" y="6115089"/>
            <a:ext cx="3933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 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C4A67-87F6-4E00-8C5F-BC5869759A3A}"/>
              </a:ext>
            </a:extLst>
          </p:cNvPr>
          <p:cNvSpPr txBox="1"/>
          <p:nvPr/>
        </p:nvSpPr>
        <p:spPr>
          <a:xfrm>
            <a:off x="6197972" y="6056713"/>
            <a:ext cx="3933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2020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년 기준 조사부터 관광산업조사로 확대 개편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A4688E-E483-4DF5-9A0D-06CBBC409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2" y="1332315"/>
            <a:ext cx="5342229" cy="15788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1BFA81-9E7B-498E-95B0-98708F65F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6" y="2847913"/>
            <a:ext cx="5301506" cy="16882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D679BE-9098-4FE4-BE52-020D0A78D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3" y="4502230"/>
            <a:ext cx="5142886" cy="1650726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C756DB0A-7C6B-4349-93FD-A5E37811D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71" y="1855232"/>
            <a:ext cx="4898787" cy="39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6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1125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관광사업 등록 및 지정 현황</a:t>
            </a:r>
            <a:r>
              <a:rPr lang="ko-KR" altLang="en-US" sz="2000" dirty="0"/>
              <a:t> 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53355-BFED-4D8A-97A7-E59D21A4D1D4}"/>
              </a:ext>
            </a:extLst>
          </p:cNvPr>
          <p:cNvSpPr txBox="1"/>
          <p:nvPr/>
        </p:nvSpPr>
        <p:spPr>
          <a:xfrm>
            <a:off x="5954703" y="4773623"/>
            <a:ext cx="58098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관광진흥법상 구분된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업종에 대한 주요 조사결과를 수록하여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나타내었으며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세부조사결과는 관광사업체 기초통계조사 보고서를 참고바람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용어해설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관광사업체 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해당년도에 관광진흥법상 등록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허가된 사실이 있는 사업체의 수를 의미함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종사자 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종사자는 고용형태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임시 및 일용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자영업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무급가족 봉사자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기준으로 조사된 수를 의미함</a:t>
            </a:r>
          </a:p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매출액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업종별 상이한 매출특성을 모두 고려하여 세분화된 매출구조와 현황을 파악하였으며 모집단의 총 매출액을 의미함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24FC0A3-13A2-492A-B5AB-1D9CB3D3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89238"/>
            <a:ext cx="4376504" cy="446948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DD01847-02CC-4989-9A7F-39EC10B04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08" y="2117879"/>
            <a:ext cx="4942521" cy="23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3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11412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관광사업 등록 및 지정 현황</a:t>
            </a:r>
            <a:r>
              <a:rPr lang="ko-KR" altLang="en-US" sz="2000" dirty="0"/>
              <a:t> 현황 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27ED2D8-39D0-4F31-9023-9C76CFA20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8" y="2388511"/>
            <a:ext cx="9876453" cy="37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12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461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지표 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474" y="695960"/>
          <a:ext cx="11196640" cy="5372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257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지표명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기획재정부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IMD, WEF 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국가경쟁력 순위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거시경제과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안정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재정건전성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45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건설투자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경제분석과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45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경기종합지수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경제분석과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45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경상수지 및 무역수지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경제분석과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글로벌화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45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광공업생산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경제분석과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  <a:tr h="645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국내총생산 및 경제성장률 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(GDP)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경제분석과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45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서비스업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경제분석과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45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설비투자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경제분석과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투자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259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소비동향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경제분석과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사회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소득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소비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소비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452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소비자동향지수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(CSI)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경제분석과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사회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소득</a:t>
                      </a:r>
                      <a:r>
                        <a:rPr lang="en-US" altLang="ko-KR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소비</a:t>
                      </a:r>
                      <a:r>
                        <a:rPr lang="en-US" altLang="ko-KR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자산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소비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59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6500A3-3527-402D-9177-874011E033C4}"/>
              </a:ext>
            </a:extLst>
          </p:cNvPr>
          <p:cNvSpPr txBox="1"/>
          <p:nvPr/>
        </p:nvSpPr>
        <p:spPr>
          <a:xfrm>
            <a:off x="371475" y="188913"/>
            <a:ext cx="3097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성과평가 </a:t>
            </a:r>
            <a:r>
              <a:rPr lang="en-US" altLang="ko-KR" dirty="0"/>
              <a:t>– </a:t>
            </a:r>
            <a:r>
              <a:rPr lang="ko-KR" altLang="en-US" dirty="0"/>
              <a:t>국가지표 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9BC63-554A-41B2-88E1-DC57DB121C3C}"/>
              </a:ext>
            </a:extLst>
          </p:cNvPr>
          <p:cNvSpPr txBox="1"/>
          <p:nvPr/>
        </p:nvSpPr>
        <p:spPr>
          <a:xfrm>
            <a:off x="587374" y="981075"/>
            <a:ext cx="9064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https://www.index.go.kr/potal/main/EachDtlPageDetail.do?idx_cd=1496&amp;param=011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D94150-B10D-4611-AF63-391790C4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544242"/>
            <a:ext cx="5151327" cy="41749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B31B28-FF07-49EA-B0C5-FF5B2547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82" y="1507589"/>
            <a:ext cx="6392123" cy="42116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73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461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지표 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474" y="764178"/>
          <a:ext cx="11196640" cy="5590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No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지표명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산업통상자원부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가스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(LNG)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수급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가스산업과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기후변화와 에너지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차에너지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국내광업권 등록현황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광업등록사무소 등록팀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한국산업규격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표준화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국가기술표준원 표준정책과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생산성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일반기계산업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기계로봇항공과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항공우주산업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기계로봇항공과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무역구제제도 연도별 발생 현황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무역구제정책과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글로벌화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국내 바이오산업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바이오융합산업과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반도체</a:t>
                      </a:r>
                      <a:r>
                        <a:rPr lang="en-US" altLang="ko-KR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디스플레이산업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반도체디스플레이과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기술거래시장 동향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산업기술시장혁신과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혁신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dirty="0">
                        <a:solidFill>
                          <a:srgbClr val="555555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산업기술인력 현황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산업일자리혁신과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경제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성장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rgbClr val="555555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생산성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957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기획재정부 </a:t>
            </a:r>
            <a:r>
              <a:rPr lang="en-US" altLang="ko-KR" dirty="0"/>
              <a:t>- </a:t>
            </a:r>
            <a:r>
              <a:rPr lang="en-US" altLang="ko-KR" b="1" dirty="0"/>
              <a:t>IMD, WEF </a:t>
            </a:r>
            <a:r>
              <a:rPr lang="ko-KR" altLang="en-US" b="1" dirty="0"/>
              <a:t>국가경쟁력 순위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F5456B-F81F-48CA-A81F-BA88868E5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2689741"/>
            <a:ext cx="4787245" cy="24976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0785EA-EEC9-479E-ACED-4B7C7FBC1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5898"/>
            <a:ext cx="5125450" cy="133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43F35-373B-4B8E-8804-14B1E1002A98}"/>
              </a:ext>
            </a:extLst>
          </p:cNvPr>
          <p:cNvSpPr txBox="1"/>
          <p:nvPr/>
        </p:nvSpPr>
        <p:spPr>
          <a:xfrm>
            <a:off x="685800" y="2218765"/>
            <a:ext cx="47199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200" b="1" dirty="0"/>
              <a:t>■ </a:t>
            </a:r>
            <a:r>
              <a:rPr lang="en-US" altLang="ko-KR" sz="1200" b="1" dirty="0"/>
              <a:t>IMD </a:t>
            </a:r>
            <a:r>
              <a:rPr lang="ko-KR" altLang="en-US" sz="1200" b="1" dirty="0"/>
              <a:t>공공재정순위 및 </a:t>
            </a:r>
            <a:r>
              <a:rPr lang="en-US" altLang="ko-KR" sz="1200" b="1" dirty="0"/>
              <a:t>WEF </a:t>
            </a:r>
            <a:r>
              <a:rPr lang="ko-KR" altLang="en-US" sz="1200" b="1" dirty="0"/>
              <a:t>재정관련순위의 개념</a:t>
            </a:r>
            <a:endParaRPr lang="ko-KR" altLang="en-US" sz="1200" dirty="0"/>
          </a:p>
          <a:p>
            <a:pPr fontAlgn="ctr"/>
            <a:r>
              <a:rPr lang="ko-KR" altLang="en-US" sz="1200" dirty="0"/>
              <a:t> </a:t>
            </a:r>
          </a:p>
          <a:p>
            <a:pPr fontAlgn="ctr"/>
            <a:r>
              <a:rPr lang="ko-KR" altLang="en-US" sz="1200" dirty="0"/>
              <a:t>  </a:t>
            </a:r>
            <a:r>
              <a:rPr lang="en-US" altLang="ko-KR" sz="1200" dirty="0"/>
              <a:t>°  IMD </a:t>
            </a:r>
            <a:r>
              <a:rPr lang="ko-KR" altLang="en-US" sz="1200" dirty="0"/>
              <a:t>국가경쟁력 순위 </a:t>
            </a:r>
            <a:r>
              <a:rPr lang="en-US" altLang="ko-KR" sz="1200" dirty="0"/>
              <a:t>: </a:t>
            </a:r>
            <a:r>
              <a:rPr lang="ko-KR" altLang="en-US" sz="1200" dirty="0"/>
              <a:t>스위스 국제경영개발대학원에서는 매년 각 국가의 국가경쟁력을 평가</a:t>
            </a:r>
            <a:r>
              <a:rPr lang="en-US" altLang="ko-KR" sz="1200" dirty="0"/>
              <a:t>, </a:t>
            </a:r>
            <a:r>
              <a:rPr lang="ko-KR" altLang="en-US" sz="1200" dirty="0"/>
              <a:t>발표하고 있으며</a:t>
            </a:r>
            <a:r>
              <a:rPr lang="en-US" altLang="ko-KR" sz="1200" dirty="0"/>
              <a:t>, </a:t>
            </a:r>
          </a:p>
          <a:p>
            <a:pPr fontAlgn="ctr"/>
            <a:r>
              <a:rPr lang="en-US" altLang="ko-KR" sz="1200" dirty="0"/>
              <a:t>                                    '14</a:t>
            </a:r>
            <a:r>
              <a:rPr lang="ko-KR" altLang="en-US" sz="1200" dirty="0"/>
              <a:t>년은 총 </a:t>
            </a:r>
            <a:r>
              <a:rPr lang="en-US" altLang="ko-KR" sz="1200" dirty="0"/>
              <a:t>60</a:t>
            </a:r>
            <a:r>
              <a:rPr lang="ko-KR" altLang="en-US" sz="1200" dirty="0"/>
              <a:t>개 국가를 대상으로 </a:t>
            </a:r>
            <a:r>
              <a:rPr lang="en-US" altLang="ko-KR" sz="1200" dirty="0"/>
              <a:t>4</a:t>
            </a:r>
            <a:r>
              <a:rPr lang="ko-KR" altLang="en-US" sz="1200" dirty="0"/>
              <a:t>개  분야</a:t>
            </a:r>
            <a:r>
              <a:rPr lang="en-US" altLang="ko-KR" sz="1200" dirty="0"/>
              <a:t>, 20</a:t>
            </a:r>
            <a:r>
              <a:rPr lang="ko-KR" altLang="en-US" sz="1200" dirty="0"/>
              <a:t>개 부문</a:t>
            </a:r>
            <a:r>
              <a:rPr lang="en-US" altLang="ko-KR" sz="1200" dirty="0"/>
              <a:t>, 338</a:t>
            </a:r>
            <a:r>
              <a:rPr lang="ko-KR" altLang="en-US" sz="1200" dirty="0"/>
              <a:t>개 세무항목을 평가</a:t>
            </a:r>
          </a:p>
          <a:p>
            <a:pPr fontAlgn="ctr"/>
            <a:r>
              <a:rPr lang="ko-KR" altLang="en-US" sz="1200" dirty="0"/>
              <a:t>  </a:t>
            </a:r>
          </a:p>
          <a:p>
            <a:pPr fontAlgn="ctr"/>
            <a:r>
              <a:rPr lang="ko-KR" altLang="en-US" sz="1200" dirty="0"/>
              <a:t>  </a:t>
            </a:r>
            <a:r>
              <a:rPr lang="en-US" altLang="ko-KR" sz="1200" dirty="0"/>
              <a:t>°  WEF </a:t>
            </a:r>
            <a:r>
              <a:rPr lang="ko-KR" altLang="en-US" sz="1200" dirty="0"/>
              <a:t>국가경쟁력 순위 </a:t>
            </a:r>
            <a:r>
              <a:rPr lang="en-US" altLang="ko-KR" sz="1200" dirty="0"/>
              <a:t>: WEF</a:t>
            </a:r>
            <a:r>
              <a:rPr lang="ko-KR" altLang="en-US" sz="1200" dirty="0"/>
              <a:t>은 </a:t>
            </a:r>
            <a:r>
              <a:rPr lang="en-US" altLang="ko-KR" sz="1200" dirty="0"/>
              <a:t>1979</a:t>
            </a:r>
            <a:r>
              <a:rPr lang="ko-KR" altLang="en-US" sz="1200" dirty="0"/>
              <a:t>년 이후 매년 각 국가의 국가경쟁력을 평가</a:t>
            </a:r>
            <a:r>
              <a:rPr lang="en-US" altLang="ko-KR" sz="1200" dirty="0"/>
              <a:t>, </a:t>
            </a:r>
            <a:r>
              <a:rPr lang="ko-KR" altLang="en-US" sz="1200" dirty="0"/>
              <a:t>발표</a:t>
            </a:r>
            <a:r>
              <a:rPr lang="en-US" altLang="ko-KR" sz="1200" dirty="0"/>
              <a:t>(global competitiveness report).</a:t>
            </a:r>
          </a:p>
          <a:p>
            <a:pPr fontAlgn="ctr"/>
            <a:r>
              <a:rPr lang="en-US" altLang="ko-KR" sz="1200" dirty="0"/>
              <a:t>                                     '14</a:t>
            </a:r>
            <a:r>
              <a:rPr lang="ko-KR" altLang="en-US" sz="1200" dirty="0"/>
              <a:t>년은 총 </a:t>
            </a:r>
            <a:r>
              <a:rPr lang="en-US" altLang="ko-KR" sz="1200" dirty="0"/>
              <a:t>144</a:t>
            </a:r>
            <a:r>
              <a:rPr lang="ko-KR" altLang="en-US" sz="1200" dirty="0"/>
              <a:t>개  국가를 대상으로 </a:t>
            </a:r>
            <a:r>
              <a:rPr lang="en-US" altLang="ko-KR" sz="1200" dirty="0"/>
              <a:t>3</a:t>
            </a:r>
            <a:r>
              <a:rPr lang="ko-KR" altLang="en-US" sz="1200" dirty="0"/>
              <a:t>대 분야</a:t>
            </a:r>
            <a:r>
              <a:rPr lang="en-US" altLang="ko-KR" sz="1200" dirty="0"/>
              <a:t>, 12</a:t>
            </a:r>
            <a:r>
              <a:rPr lang="ko-KR" altLang="en-US" sz="1200" dirty="0"/>
              <a:t>개 부문</a:t>
            </a:r>
            <a:r>
              <a:rPr lang="en-US" altLang="ko-KR" sz="1200" dirty="0"/>
              <a:t>, 114</a:t>
            </a:r>
            <a:r>
              <a:rPr lang="ko-KR" altLang="en-US" sz="1200" dirty="0"/>
              <a:t>개 항목을 평가</a:t>
            </a:r>
          </a:p>
          <a:p>
            <a:pPr fontAlgn="ctr"/>
            <a:r>
              <a:rPr lang="ko-KR" altLang="en-US" sz="1200" dirty="0"/>
              <a:t> </a:t>
            </a:r>
          </a:p>
          <a:p>
            <a:pPr fontAlgn="ctr"/>
            <a:r>
              <a:rPr lang="ko-KR" altLang="en-US" sz="1200" b="1" dirty="0"/>
              <a:t>■ 의의 및 활용상 유의사항</a:t>
            </a:r>
            <a:endParaRPr lang="ko-KR" altLang="en-US" sz="1200" dirty="0"/>
          </a:p>
          <a:p>
            <a:pPr fontAlgn="ctr"/>
            <a:r>
              <a:rPr lang="ko-KR" altLang="en-US" sz="1200" dirty="0"/>
              <a:t> </a:t>
            </a:r>
          </a:p>
          <a:p>
            <a:pPr fontAlgn="ctr"/>
            <a:r>
              <a:rPr lang="ko-KR" altLang="en-US" sz="1200" b="1" dirty="0"/>
              <a:t>  </a:t>
            </a:r>
            <a:r>
              <a:rPr lang="en-US" altLang="ko-KR" sz="1200" dirty="0"/>
              <a:t>°</a:t>
            </a:r>
            <a:r>
              <a:rPr lang="ko-KR" altLang="en-US" sz="1200" b="1" dirty="0"/>
              <a:t> </a:t>
            </a:r>
            <a:r>
              <a:rPr lang="ko-KR" altLang="en-US" sz="1200" dirty="0"/>
              <a:t>국제평가기관의 평가결과를 통하여 현재 우리나라의 재정건전성 정도를 상대적으로 비교 및 파악할 수 있는 기준을 제공</a:t>
            </a:r>
          </a:p>
          <a:p>
            <a:pPr fontAlgn="ctr"/>
            <a:r>
              <a:rPr lang="ko-KR" altLang="en-US" sz="1200" dirty="0"/>
              <a:t> </a:t>
            </a:r>
          </a:p>
          <a:p>
            <a:pPr fontAlgn="ctr"/>
            <a:r>
              <a:rPr lang="ko-KR" altLang="en-US" sz="1200" dirty="0"/>
              <a:t>   </a:t>
            </a:r>
            <a:r>
              <a:rPr lang="en-US" altLang="ko-KR" sz="1200" dirty="0"/>
              <a:t>° </a:t>
            </a:r>
            <a:r>
              <a:rPr lang="ko-KR" altLang="en-US" sz="1200" dirty="0"/>
              <a:t>수치해석 방법 </a:t>
            </a:r>
            <a:r>
              <a:rPr lang="en-US" altLang="ko-KR" sz="1200" dirty="0"/>
              <a:t>: </a:t>
            </a:r>
            <a:r>
              <a:rPr lang="ko-KR" altLang="en-US" sz="1200" dirty="0"/>
              <a:t>숫자가 낮을 수록 높은 순위를 의미</a:t>
            </a:r>
            <a:r>
              <a:rPr lang="en-US" altLang="ko-KR" sz="1200" dirty="0"/>
              <a:t>. </a:t>
            </a: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시계열상의 지표는 해당년도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분야의 순위이며</a:t>
            </a:r>
            <a:r>
              <a:rPr lang="en-US" altLang="ko-KR" sz="1200" dirty="0"/>
              <a:t>, </a:t>
            </a:r>
            <a:r>
              <a:rPr lang="ko-KR" altLang="en-US" sz="1200" dirty="0"/>
              <a:t>해마다</a:t>
            </a:r>
          </a:p>
          <a:p>
            <a:pPr fontAlgn="ctr"/>
            <a:r>
              <a:rPr lang="ko-KR" altLang="en-US" sz="1200" dirty="0"/>
              <a:t>     대상국가의 수가 바뀌므로 엄밀한 의미에서의 시간적 비교는 곤란함에 유의</a:t>
            </a:r>
          </a:p>
          <a:p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41584-5D72-41E8-9294-14BAB21C2E35}"/>
              </a:ext>
            </a:extLst>
          </p:cNvPr>
          <p:cNvSpPr txBox="1"/>
          <p:nvPr/>
        </p:nvSpPr>
        <p:spPr>
          <a:xfrm>
            <a:off x="5877868" y="2227147"/>
            <a:ext cx="471991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200" b="1" dirty="0"/>
              <a:t>■ </a:t>
            </a:r>
            <a:r>
              <a:rPr lang="en-US" altLang="ko-KR" sz="1200" b="1" dirty="0"/>
              <a:t>IMD </a:t>
            </a:r>
            <a:r>
              <a:rPr lang="ko-KR" altLang="en-US" sz="1200" b="1" dirty="0"/>
              <a:t>공공재정순위 및 </a:t>
            </a:r>
            <a:r>
              <a:rPr lang="en-US" altLang="ko-KR" sz="1200" b="1" dirty="0"/>
              <a:t>WEF </a:t>
            </a:r>
            <a:r>
              <a:rPr lang="ko-KR" altLang="en-US" sz="1200" b="1" dirty="0"/>
              <a:t>재정관련순위 추이</a:t>
            </a:r>
            <a:endParaRPr lang="ko-KR" altLang="en-US" sz="1200" dirty="0"/>
          </a:p>
          <a:p>
            <a:pPr fontAlgn="ctr"/>
            <a:r>
              <a:rPr lang="ko-KR" altLang="en-US" sz="1200" dirty="0"/>
              <a:t> </a:t>
            </a:r>
          </a:p>
          <a:p>
            <a:pPr fontAlgn="ctr"/>
            <a:r>
              <a:rPr lang="ko-KR" altLang="en-US" sz="1200" dirty="0"/>
              <a:t>  </a:t>
            </a:r>
            <a:r>
              <a:rPr lang="en-US" altLang="ko-KR" sz="1200" dirty="0"/>
              <a:t>°  IMD </a:t>
            </a:r>
            <a:r>
              <a:rPr lang="ko-KR" altLang="en-US" sz="1200" dirty="0"/>
              <a:t>공공재정 순위는 </a:t>
            </a:r>
            <a:r>
              <a:rPr lang="en-US" altLang="ko-KR" sz="1200" dirty="0"/>
              <a:t>'05</a:t>
            </a:r>
            <a:r>
              <a:rPr lang="ko-KR" altLang="en-US" sz="1200" dirty="0"/>
              <a:t>년 이후 순위가 하락하였으나</a:t>
            </a:r>
            <a:r>
              <a:rPr lang="en-US" altLang="ko-KR" sz="1200" dirty="0"/>
              <a:t>, '07</a:t>
            </a:r>
            <a:r>
              <a:rPr lang="ko-KR" altLang="en-US" sz="1200" dirty="0" err="1"/>
              <a:t>년이후</a:t>
            </a:r>
            <a:r>
              <a:rPr lang="ko-KR" altLang="en-US" sz="1200" dirty="0"/>
              <a:t> 다소 회복세를 보이다가 </a:t>
            </a:r>
            <a:r>
              <a:rPr lang="en-US" altLang="ko-KR" sz="1200" dirty="0"/>
              <a:t>'18</a:t>
            </a:r>
            <a:r>
              <a:rPr lang="ko-KR" altLang="en-US" sz="1200" dirty="0"/>
              <a:t>년에는 </a:t>
            </a:r>
            <a:r>
              <a:rPr lang="en-US" altLang="ko-KR" sz="1200" dirty="0"/>
              <a:t>22</a:t>
            </a:r>
            <a:r>
              <a:rPr lang="ko-KR" altLang="en-US" sz="1200" dirty="0"/>
              <a:t>위를 차지</a:t>
            </a:r>
          </a:p>
          <a:p>
            <a:pPr fontAlgn="ctr"/>
            <a:r>
              <a:rPr lang="ko-KR" altLang="en-US" sz="1200" dirty="0"/>
              <a:t> </a:t>
            </a:r>
          </a:p>
          <a:p>
            <a:pPr fontAlgn="ctr"/>
            <a:r>
              <a:rPr lang="ko-KR" altLang="en-US" sz="1200" dirty="0"/>
              <a:t>    </a:t>
            </a:r>
            <a:r>
              <a:rPr lang="en-US" altLang="ko-KR" sz="1200" dirty="0"/>
              <a:t>- </a:t>
            </a:r>
            <a:r>
              <a:rPr lang="ko-KR" altLang="en-US" sz="1200" dirty="0"/>
              <a:t>공공재정순위 </a:t>
            </a:r>
            <a:r>
              <a:rPr lang="en-US" altLang="ko-KR" sz="1200" dirty="0"/>
              <a:t>: (04</a:t>
            </a:r>
            <a:r>
              <a:rPr lang="ko-KR" altLang="en-US" sz="1200" dirty="0"/>
              <a:t>년</a:t>
            </a:r>
            <a:r>
              <a:rPr lang="en-US" altLang="ko-KR" sz="1200" dirty="0"/>
              <a:t>)2</a:t>
            </a:r>
            <a:r>
              <a:rPr lang="ko-KR" altLang="en-US" sz="1200" dirty="0"/>
              <a:t>위 → </a:t>
            </a:r>
            <a:r>
              <a:rPr lang="en-US" altLang="ko-KR" sz="1200" dirty="0"/>
              <a:t>(05</a:t>
            </a:r>
            <a:r>
              <a:rPr lang="ko-KR" altLang="en-US" sz="1200" dirty="0"/>
              <a:t>년</a:t>
            </a:r>
            <a:r>
              <a:rPr lang="en-US" altLang="ko-KR" sz="1200" dirty="0"/>
              <a:t>)14</a:t>
            </a:r>
            <a:r>
              <a:rPr lang="ko-KR" altLang="en-US" sz="1200" dirty="0"/>
              <a:t>위 → </a:t>
            </a:r>
            <a:r>
              <a:rPr lang="en-US" altLang="ko-KR" sz="1200" dirty="0"/>
              <a:t>(06</a:t>
            </a:r>
            <a:r>
              <a:rPr lang="ko-KR" altLang="en-US" sz="1200" dirty="0"/>
              <a:t>년</a:t>
            </a:r>
            <a:r>
              <a:rPr lang="en-US" altLang="ko-KR" sz="1200" dirty="0"/>
              <a:t>)25</a:t>
            </a:r>
            <a:r>
              <a:rPr lang="ko-KR" altLang="en-US" sz="1200" dirty="0"/>
              <a:t>위 → </a:t>
            </a:r>
            <a:r>
              <a:rPr lang="en-US" altLang="ko-KR" sz="1200" dirty="0"/>
              <a:t>(07</a:t>
            </a:r>
            <a:r>
              <a:rPr lang="ko-KR" altLang="en-US" sz="1200" dirty="0"/>
              <a:t>년</a:t>
            </a:r>
            <a:r>
              <a:rPr lang="en-US" altLang="ko-KR" sz="1200" dirty="0"/>
              <a:t>)19</a:t>
            </a:r>
            <a:r>
              <a:rPr lang="ko-KR" altLang="en-US" sz="1200" dirty="0"/>
              <a:t>위 → </a:t>
            </a:r>
            <a:r>
              <a:rPr lang="en-US" altLang="ko-KR" sz="1200" dirty="0"/>
              <a:t>(08</a:t>
            </a:r>
            <a:r>
              <a:rPr lang="ko-KR" altLang="en-US" sz="1200" dirty="0"/>
              <a:t>년</a:t>
            </a:r>
            <a:r>
              <a:rPr lang="en-US" altLang="ko-KR" sz="1200" dirty="0"/>
              <a:t>)18</a:t>
            </a:r>
            <a:r>
              <a:rPr lang="ko-KR" altLang="en-US" sz="1200" dirty="0"/>
              <a:t>위 → </a:t>
            </a:r>
            <a:r>
              <a:rPr lang="en-US" altLang="ko-KR" sz="1200" dirty="0"/>
              <a:t>(09</a:t>
            </a:r>
            <a:r>
              <a:rPr lang="ko-KR" altLang="en-US" sz="1200" dirty="0"/>
              <a:t>년</a:t>
            </a:r>
            <a:r>
              <a:rPr lang="en-US" altLang="ko-KR" sz="1200" dirty="0"/>
              <a:t>)18</a:t>
            </a:r>
            <a:r>
              <a:rPr lang="ko-KR" altLang="en-US" sz="1200" dirty="0"/>
              <a:t>위→ </a:t>
            </a:r>
            <a:r>
              <a:rPr lang="en-US" altLang="ko-KR" sz="1200" dirty="0"/>
              <a:t>(10</a:t>
            </a:r>
            <a:r>
              <a:rPr lang="ko-KR" altLang="en-US" sz="1200" dirty="0"/>
              <a:t>년</a:t>
            </a:r>
            <a:r>
              <a:rPr lang="en-US" altLang="ko-KR" sz="1200" dirty="0"/>
              <a:t>)19</a:t>
            </a:r>
            <a:r>
              <a:rPr lang="ko-KR" altLang="en-US" sz="1200" dirty="0"/>
              <a:t>위</a:t>
            </a:r>
          </a:p>
          <a:p>
            <a:pPr fontAlgn="ctr"/>
            <a:r>
              <a:rPr lang="ko-KR" altLang="en-US" sz="1200" dirty="0"/>
              <a:t>                                   → </a:t>
            </a:r>
            <a:r>
              <a:rPr lang="en-US" altLang="ko-KR" sz="1200" dirty="0"/>
              <a:t>(11</a:t>
            </a:r>
            <a:r>
              <a:rPr lang="ko-KR" altLang="en-US" sz="1200" dirty="0"/>
              <a:t>년</a:t>
            </a:r>
            <a:r>
              <a:rPr lang="en-US" altLang="ko-KR" sz="1200" dirty="0"/>
              <a:t>)16</a:t>
            </a:r>
            <a:r>
              <a:rPr lang="ko-KR" altLang="en-US" sz="1200" dirty="0"/>
              <a:t>위 → </a:t>
            </a:r>
            <a:r>
              <a:rPr lang="en-US" altLang="ko-KR" sz="1200" dirty="0"/>
              <a:t>(12</a:t>
            </a:r>
            <a:r>
              <a:rPr lang="ko-KR" altLang="en-US" sz="1200" dirty="0"/>
              <a:t>년</a:t>
            </a:r>
            <a:r>
              <a:rPr lang="en-US" altLang="ko-KR" sz="1200" dirty="0"/>
              <a:t>)10</a:t>
            </a:r>
            <a:r>
              <a:rPr lang="ko-KR" altLang="en-US" sz="1200" dirty="0"/>
              <a:t>위→ </a:t>
            </a:r>
            <a:r>
              <a:rPr lang="en-US" altLang="ko-KR" sz="1200" dirty="0"/>
              <a:t>(13</a:t>
            </a:r>
            <a:r>
              <a:rPr lang="ko-KR" altLang="en-US" sz="1200" dirty="0"/>
              <a:t>년</a:t>
            </a:r>
            <a:r>
              <a:rPr lang="en-US" altLang="ko-KR" sz="1200" dirty="0"/>
              <a:t>)9</a:t>
            </a:r>
            <a:r>
              <a:rPr lang="ko-KR" altLang="en-US" sz="1200" dirty="0"/>
              <a:t>위 → </a:t>
            </a:r>
            <a:r>
              <a:rPr lang="en-US" altLang="ko-KR" sz="1200" dirty="0"/>
              <a:t>(14</a:t>
            </a:r>
            <a:r>
              <a:rPr lang="ko-KR" altLang="en-US" sz="1200" dirty="0"/>
              <a:t>년</a:t>
            </a:r>
            <a:r>
              <a:rPr lang="en-US" altLang="ko-KR" sz="1200" dirty="0"/>
              <a:t>)24</a:t>
            </a:r>
            <a:r>
              <a:rPr lang="ko-KR" altLang="en-US" sz="1200" dirty="0"/>
              <a:t>위 → </a:t>
            </a:r>
            <a:r>
              <a:rPr lang="en-US" altLang="ko-KR" sz="1200" dirty="0"/>
              <a:t>(15</a:t>
            </a:r>
            <a:r>
              <a:rPr lang="ko-KR" altLang="en-US" sz="1200" dirty="0"/>
              <a:t>년</a:t>
            </a:r>
            <a:r>
              <a:rPr lang="en-US" altLang="ko-KR" sz="1200" dirty="0"/>
              <a:t>)25</a:t>
            </a:r>
            <a:r>
              <a:rPr lang="ko-KR" altLang="en-US" sz="1200" dirty="0"/>
              <a:t>위 → </a:t>
            </a:r>
            <a:r>
              <a:rPr lang="en-US" altLang="ko-KR" sz="1200" dirty="0"/>
              <a:t>(16</a:t>
            </a:r>
            <a:r>
              <a:rPr lang="ko-KR" altLang="en-US" sz="1200" dirty="0"/>
              <a:t>년</a:t>
            </a:r>
            <a:r>
              <a:rPr lang="en-US" altLang="ko-KR" sz="1200" dirty="0"/>
              <a:t>)20</a:t>
            </a:r>
            <a:r>
              <a:rPr lang="ko-KR" altLang="en-US" sz="1200" dirty="0"/>
              <a:t>위 → </a:t>
            </a:r>
            <a:r>
              <a:rPr lang="en-US" altLang="ko-KR" sz="1200" dirty="0"/>
              <a:t>(17</a:t>
            </a:r>
            <a:r>
              <a:rPr lang="ko-KR" altLang="en-US" sz="1200" dirty="0"/>
              <a:t>년</a:t>
            </a:r>
            <a:r>
              <a:rPr lang="en-US" altLang="ko-KR" sz="1200" dirty="0"/>
              <a:t>)19</a:t>
            </a:r>
            <a:r>
              <a:rPr lang="ko-KR" altLang="en-US" sz="1200" dirty="0"/>
              <a:t>위</a:t>
            </a:r>
            <a:br>
              <a:rPr lang="ko-KR" altLang="en-US" sz="1200" dirty="0"/>
            </a:br>
            <a:r>
              <a:rPr lang="ko-KR" altLang="en-US" sz="1200" dirty="0"/>
              <a:t>                                   → </a:t>
            </a:r>
            <a:r>
              <a:rPr lang="en-US" altLang="ko-KR" sz="1200" dirty="0"/>
              <a:t>(18</a:t>
            </a:r>
            <a:r>
              <a:rPr lang="ko-KR" altLang="en-US" sz="1200" dirty="0"/>
              <a:t>년</a:t>
            </a:r>
            <a:r>
              <a:rPr lang="en-US" altLang="ko-KR" sz="1200" dirty="0"/>
              <a:t>)22</a:t>
            </a:r>
            <a:r>
              <a:rPr lang="ko-KR" altLang="en-US" sz="1200" dirty="0"/>
              <a:t>위</a:t>
            </a:r>
          </a:p>
          <a:p>
            <a:pPr fontAlgn="ctr"/>
            <a:r>
              <a:rPr lang="ko-KR" altLang="en-US" sz="1200" dirty="0"/>
              <a:t> </a:t>
            </a:r>
          </a:p>
          <a:p>
            <a:pPr fontAlgn="ctr"/>
            <a:r>
              <a:rPr lang="ko-KR" altLang="en-US" sz="1200" dirty="0"/>
              <a:t>  </a:t>
            </a:r>
            <a:r>
              <a:rPr lang="en-US" altLang="ko-KR" sz="1200" dirty="0"/>
              <a:t>°  WEF  </a:t>
            </a:r>
            <a:r>
              <a:rPr lang="ko-KR" altLang="en-US" sz="1200" dirty="0"/>
              <a:t>정부재정수지와 정부부채 순위는 </a:t>
            </a:r>
            <a:r>
              <a:rPr lang="en-US" altLang="ko-KR" sz="1200" dirty="0"/>
              <a:t>'18</a:t>
            </a:r>
            <a:r>
              <a:rPr lang="ko-KR" altLang="en-US" sz="1200" dirty="0"/>
              <a:t>년부터 작성 종료되었으며 </a:t>
            </a:r>
            <a:r>
              <a:rPr lang="en-US" altLang="ko-KR" sz="1200" dirty="0"/>
              <a:t>'18</a:t>
            </a:r>
            <a:r>
              <a:rPr lang="ko-KR" altLang="en-US" sz="1200" dirty="0"/>
              <a:t>년부터는 공공부문 부채의 지속가능성이</a:t>
            </a:r>
          </a:p>
          <a:p>
            <a:pPr fontAlgn="ctr"/>
            <a:r>
              <a:rPr lang="ko-KR" altLang="en-US" sz="1200" dirty="0"/>
              <a:t>    새로운 지표로 편성</a:t>
            </a:r>
          </a:p>
          <a:p>
            <a:pPr fontAlgn="ctr"/>
            <a:r>
              <a:rPr lang="ko-KR" altLang="en-US" sz="1200" dirty="0"/>
              <a:t> </a:t>
            </a:r>
          </a:p>
          <a:p>
            <a:pPr fontAlgn="ctr"/>
            <a:r>
              <a:rPr lang="ko-KR" altLang="en-US" sz="1200" dirty="0"/>
              <a:t> </a:t>
            </a:r>
          </a:p>
          <a:p>
            <a:pPr fontAlgn="ctr"/>
            <a:r>
              <a:rPr lang="ko-KR" altLang="en-US" sz="1200" dirty="0"/>
              <a:t> </a:t>
            </a:r>
            <a:r>
              <a:rPr lang="ko-KR" altLang="en-US" sz="1200" b="1" dirty="0"/>
              <a:t>■ </a:t>
            </a:r>
            <a:r>
              <a:rPr lang="en-US" altLang="ko-KR" sz="1200" b="1" dirty="0"/>
              <a:t>OECD </a:t>
            </a:r>
            <a:r>
              <a:rPr lang="ko-KR" altLang="en-US" sz="1200" b="1" dirty="0"/>
              <a:t>주요국가의 </a:t>
            </a:r>
            <a:r>
              <a:rPr lang="en-US" altLang="ko-KR" sz="1200" b="1" dirty="0"/>
              <a:t>WEF </a:t>
            </a:r>
            <a:r>
              <a:rPr lang="ko-KR" altLang="en-US" sz="1200" b="1" dirty="0"/>
              <a:t>공공부채의 지속가능성 순위 비교</a:t>
            </a:r>
            <a:endParaRPr lang="ko-KR" altLang="en-US" sz="1200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445512-E7C5-4101-8755-65CDD91C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868" y="5520616"/>
            <a:ext cx="5154704" cy="960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850F7-6366-46C4-A263-568DA4DD2C25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기획재정부 </a:t>
            </a:r>
            <a:r>
              <a:rPr lang="en-US" altLang="ko-KR" dirty="0"/>
              <a:t>- </a:t>
            </a:r>
            <a:r>
              <a:rPr lang="en-US" altLang="ko-KR" b="1" dirty="0"/>
              <a:t>IMD, WEF </a:t>
            </a:r>
            <a:r>
              <a:rPr lang="ko-KR" altLang="en-US" b="1" dirty="0"/>
              <a:t>국가경쟁력 순위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09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24EA8-AB09-494C-8995-BAF0F8260ECC}"/>
              </a:ext>
            </a:extLst>
          </p:cNvPr>
          <p:cNvSpPr txBox="1"/>
          <p:nvPr/>
        </p:nvSpPr>
        <p:spPr>
          <a:xfrm>
            <a:off x="5865168" y="2896613"/>
            <a:ext cx="5091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출처 </a:t>
            </a:r>
            <a:r>
              <a:rPr lang="en-US" altLang="ko-KR" dirty="0"/>
              <a:t>: The IMD World Competitiveness Yearbook(IMD), The Global</a:t>
            </a:r>
          </a:p>
          <a:p>
            <a:pPr fontAlgn="ctr"/>
            <a:endParaRPr lang="en-US" altLang="ko-KR" dirty="0"/>
          </a:p>
          <a:p>
            <a:pPr fontAlgn="ctr"/>
            <a:r>
              <a:rPr lang="ko-KR" altLang="en-US" dirty="0"/>
              <a:t>통계생산기관 </a:t>
            </a:r>
            <a:r>
              <a:rPr lang="en-US" altLang="ko-KR" dirty="0"/>
              <a:t>: IMD, WEF</a:t>
            </a:r>
          </a:p>
          <a:p>
            <a:pPr fontAlgn="ctr"/>
            <a:endParaRPr lang="en-US" altLang="ko-KR" dirty="0"/>
          </a:p>
          <a:p>
            <a:pPr fontAlgn="ctr"/>
            <a:r>
              <a:rPr lang="ko-KR" altLang="en-US" dirty="0"/>
              <a:t>통계주기 </a:t>
            </a:r>
            <a:r>
              <a:rPr lang="en-US" altLang="ko-KR" dirty="0"/>
              <a:t>: </a:t>
            </a:r>
            <a:r>
              <a:rPr lang="ko-KR" altLang="en-US" dirty="0"/>
              <a:t>매년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9887F-D549-4080-A0D5-C3F641DA5C29}"/>
              </a:ext>
            </a:extLst>
          </p:cNvPr>
          <p:cNvSpPr txBox="1"/>
          <p:nvPr/>
        </p:nvSpPr>
        <p:spPr>
          <a:xfrm>
            <a:off x="685800" y="2896613"/>
            <a:ext cx="50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4A9D0-43A7-4174-A081-DC5502BAC566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기획재정부 </a:t>
            </a:r>
            <a:r>
              <a:rPr lang="en-US" altLang="ko-KR" dirty="0"/>
              <a:t>- </a:t>
            </a:r>
            <a:r>
              <a:rPr lang="en-US" altLang="ko-KR" b="1" dirty="0"/>
              <a:t>IMD, WEF </a:t>
            </a:r>
            <a:r>
              <a:rPr lang="ko-KR" altLang="en-US" b="1" dirty="0"/>
              <a:t>국가경쟁력 순위</a:t>
            </a:r>
            <a:r>
              <a:rPr lang="ko-KR" altLang="en-US" dirty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803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기획재정부 </a:t>
            </a:r>
            <a:r>
              <a:rPr lang="en-US" altLang="ko-KR" dirty="0"/>
              <a:t>- </a:t>
            </a:r>
            <a:r>
              <a:rPr lang="ko-KR" altLang="en-US" b="1" dirty="0"/>
              <a:t>건설투자 동향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E8FFE2-3403-4932-8C96-996D1CE36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52109"/>
            <a:ext cx="4453728" cy="23236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8A5DC8-79F6-4224-94A1-060DCE637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9"/>
            <a:ext cx="5314950" cy="9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7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43F35-373B-4B8E-8804-14B1E1002A98}"/>
              </a:ext>
            </a:extLst>
          </p:cNvPr>
          <p:cNvSpPr txBox="1"/>
          <p:nvPr/>
        </p:nvSpPr>
        <p:spPr>
          <a:xfrm>
            <a:off x="685800" y="2218765"/>
            <a:ext cx="47199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200" dirty="0"/>
              <a:t>○ 건설투자의 흐름을 미리 알려주는 선행지표는 건설수주와 건축허가면적이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각각 통계청과 국토교통부에서 매월 발표함</a:t>
            </a:r>
            <a:r>
              <a:rPr lang="en-US" altLang="ko-KR" sz="1200" dirty="0"/>
              <a:t>.</a:t>
            </a:r>
          </a:p>
          <a:p>
            <a:pPr fontAlgn="ctr"/>
            <a:endParaRPr lang="en-US" altLang="ko-KR" sz="1200" dirty="0"/>
          </a:p>
          <a:p>
            <a:pPr fontAlgn="ctr"/>
            <a:r>
              <a:rPr lang="en-US" altLang="ko-KR" sz="1200" dirty="0"/>
              <a:t> </a:t>
            </a:r>
          </a:p>
          <a:p>
            <a:pPr fontAlgn="ctr"/>
            <a:endParaRPr lang="en-US" altLang="ko-KR" sz="1200" dirty="0"/>
          </a:p>
          <a:p>
            <a:pPr fontAlgn="ctr"/>
            <a:r>
              <a:rPr lang="en-US" altLang="ko-KR" sz="1200" dirty="0"/>
              <a:t>○ </a:t>
            </a:r>
            <a:r>
              <a:rPr lang="ko-KR" altLang="en-US" sz="1200" dirty="0"/>
              <a:t>건설수주와 건축허가면적이 늘어나면 시차를 두고 건설투자의 증가로 이어지게 됨</a:t>
            </a:r>
            <a:r>
              <a:rPr lang="en-US" altLang="ko-KR" sz="1200" dirty="0"/>
              <a:t>.</a:t>
            </a:r>
          </a:p>
          <a:p>
            <a:pPr fontAlgn="ctr"/>
            <a:endParaRPr lang="en-US" altLang="ko-KR" sz="1200" dirty="0"/>
          </a:p>
          <a:p>
            <a:pPr fontAlgn="ctr"/>
            <a:r>
              <a:rPr lang="en-US" altLang="ko-KR" sz="1200" dirty="0"/>
              <a:t> - </a:t>
            </a:r>
            <a:r>
              <a:rPr lang="ko-KR" altLang="en-US" sz="1200" dirty="0"/>
              <a:t>예를 들면</a:t>
            </a:r>
            <a:r>
              <a:rPr lang="en-US" altLang="ko-KR" sz="1200" dirty="0"/>
              <a:t>, </a:t>
            </a:r>
            <a:r>
              <a:rPr lang="ko-KR" altLang="en-US" sz="1200" dirty="0"/>
              <a:t>아파트의 경우 건축공기가 약 </a:t>
            </a:r>
            <a:r>
              <a:rPr lang="en-US" altLang="ko-KR" sz="1200" dirty="0"/>
              <a:t>2-3</a:t>
            </a:r>
            <a:r>
              <a:rPr lang="ko-KR" altLang="en-US" sz="1200" dirty="0"/>
              <a:t>년이므로 아파트수주가 늘어나면 약 </a:t>
            </a:r>
            <a:r>
              <a:rPr lang="en-US" altLang="ko-KR" sz="1200" dirty="0"/>
              <a:t>2~3</a:t>
            </a:r>
            <a:r>
              <a:rPr lang="ko-KR" altLang="en-US" sz="1200" dirty="0"/>
              <a:t>개월 지나 착공하게 되고</a:t>
            </a:r>
            <a:r>
              <a:rPr lang="en-US" altLang="ko-KR" sz="1200" dirty="0"/>
              <a:t>, </a:t>
            </a:r>
            <a:r>
              <a:rPr lang="ko-KR" altLang="en-US" sz="1200" dirty="0"/>
              <a:t>착공이후 </a:t>
            </a:r>
            <a:r>
              <a:rPr lang="en-US" altLang="ko-KR" sz="1200" dirty="0"/>
              <a:t>2-3</a:t>
            </a:r>
            <a:r>
              <a:rPr lang="ko-KR" altLang="en-US" sz="1200" dirty="0"/>
              <a:t>년간의 아파트건축 투자는 증가하게 되는 것임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41584-5D72-41E8-9294-14BAB21C2E35}"/>
              </a:ext>
            </a:extLst>
          </p:cNvPr>
          <p:cNvSpPr txBox="1"/>
          <p:nvPr/>
        </p:nvSpPr>
        <p:spPr>
          <a:xfrm>
            <a:off x="5877868" y="2227147"/>
            <a:ext cx="471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200"/>
              <a:t>○ 건설수주 통계는 건설회사가 새로운 공사를 주문받은 금액을 집계한 통계이므로</a:t>
            </a:r>
          </a:p>
          <a:p>
            <a:pPr fontAlgn="ctr"/>
            <a:endParaRPr lang="ko-KR" altLang="en-US" sz="1200"/>
          </a:p>
          <a:p>
            <a:pPr fontAlgn="ctr"/>
            <a:r>
              <a:rPr lang="ko-KR" altLang="en-US" sz="1200"/>
              <a:t>    앞으로의 건설투자를 예고하는 지표라고 할 수 있어 건설투자 선행지표로 이용되고 있음</a:t>
            </a:r>
            <a:r>
              <a:rPr lang="en-US" altLang="ko-KR" sz="120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9ED562-404C-4769-8F56-3FA34D5BAB31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기획재정부 </a:t>
            </a:r>
            <a:r>
              <a:rPr lang="en-US" altLang="ko-KR" dirty="0"/>
              <a:t>- </a:t>
            </a:r>
            <a:r>
              <a:rPr lang="ko-KR" altLang="en-US" b="1" dirty="0"/>
              <a:t>건설투자 동향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427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24EA8-AB09-494C-8995-BAF0F8260ECC}"/>
              </a:ext>
            </a:extLst>
          </p:cNvPr>
          <p:cNvSpPr txBox="1"/>
          <p:nvPr/>
        </p:nvSpPr>
        <p:spPr>
          <a:xfrm>
            <a:off x="5865168" y="2896613"/>
            <a:ext cx="50919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출처 </a:t>
            </a:r>
            <a:r>
              <a:rPr lang="en-US" altLang="ko-KR" dirty="0"/>
              <a:t>: 『</a:t>
            </a:r>
            <a:r>
              <a:rPr lang="ko-KR" altLang="en-US" dirty="0"/>
              <a:t>국민소득통계</a:t>
            </a:r>
            <a:r>
              <a:rPr lang="en-US" altLang="ko-KR" dirty="0"/>
              <a:t>』(</a:t>
            </a:r>
            <a:r>
              <a:rPr lang="ko-KR" altLang="en-US" dirty="0"/>
              <a:t>속보치</a:t>
            </a:r>
            <a:r>
              <a:rPr lang="en-US" altLang="ko-KR" dirty="0"/>
              <a:t>, </a:t>
            </a:r>
            <a:r>
              <a:rPr lang="ko-KR" altLang="en-US" dirty="0"/>
              <a:t>분기 </a:t>
            </a:r>
            <a:r>
              <a:rPr lang="ko-KR" altLang="en-US" dirty="0" err="1"/>
              <a:t>종료후</a:t>
            </a:r>
            <a:r>
              <a:rPr lang="ko-KR" altLang="en-US" dirty="0"/>
              <a:t> </a:t>
            </a:r>
            <a:r>
              <a:rPr lang="en-US" altLang="ko-KR" dirty="0"/>
              <a:t>28</a:t>
            </a:r>
            <a:r>
              <a:rPr lang="ko-KR" altLang="en-US" dirty="0"/>
              <a:t>일 이내</a:t>
            </a:r>
            <a:r>
              <a:rPr lang="en-US" altLang="ko-KR" dirty="0"/>
              <a:t>)『</a:t>
            </a:r>
            <a:r>
              <a:rPr lang="ko-KR" altLang="en-US" dirty="0"/>
              <a:t>산업활동동향</a:t>
            </a:r>
            <a:r>
              <a:rPr lang="en-US" altLang="ko-KR" dirty="0"/>
              <a:t>』(</a:t>
            </a:r>
            <a:r>
              <a:rPr lang="ko-KR" altLang="en-US" dirty="0"/>
              <a:t>매 익월 하순</a:t>
            </a:r>
            <a:r>
              <a:rPr lang="en-US" altLang="ko-KR" dirty="0"/>
              <a:t>)『</a:t>
            </a:r>
            <a:r>
              <a:rPr lang="ko-KR" altLang="en-US" dirty="0"/>
              <a:t>건축허가동향</a:t>
            </a:r>
            <a:r>
              <a:rPr lang="en-US" altLang="ko-KR" dirty="0"/>
              <a:t>』(</a:t>
            </a:r>
            <a:r>
              <a:rPr lang="ko-KR" altLang="en-US" dirty="0"/>
              <a:t>매 익월 하순</a:t>
            </a:r>
            <a:r>
              <a:rPr lang="en-US" altLang="ko-KR" dirty="0"/>
              <a:t>)</a:t>
            </a:r>
          </a:p>
          <a:p>
            <a:pPr fontAlgn="ctr"/>
            <a:endParaRPr lang="en-US" altLang="ko-KR" dirty="0"/>
          </a:p>
          <a:p>
            <a:pPr fontAlgn="ctr"/>
            <a:r>
              <a:rPr lang="ko-KR" altLang="en-US" dirty="0"/>
              <a:t>통계생산기관 </a:t>
            </a:r>
            <a:r>
              <a:rPr lang="en-US" altLang="ko-KR" dirty="0"/>
              <a:t>: </a:t>
            </a:r>
            <a:r>
              <a:rPr lang="ko-KR" altLang="en-US" dirty="0"/>
              <a:t>한국은행</a:t>
            </a:r>
            <a:r>
              <a:rPr lang="en-US" altLang="ko-KR" dirty="0"/>
              <a:t>(</a:t>
            </a:r>
            <a:r>
              <a:rPr lang="ko-KR" altLang="en-US" dirty="0"/>
              <a:t>경제통계국</a:t>
            </a:r>
            <a:r>
              <a:rPr lang="en-US" altLang="ko-KR" dirty="0"/>
              <a:t>, </a:t>
            </a:r>
            <a:r>
              <a:rPr lang="ko-KR" altLang="en-US" dirty="0"/>
              <a:t>국민소득팀</a:t>
            </a:r>
            <a:r>
              <a:rPr lang="en-US" altLang="ko-KR" dirty="0"/>
              <a:t>),</a:t>
            </a:r>
            <a:r>
              <a:rPr lang="ko-KR" altLang="en-US" dirty="0"/>
              <a:t>통계청</a:t>
            </a:r>
            <a:r>
              <a:rPr lang="en-US" altLang="ko-KR" dirty="0"/>
              <a:t>(</a:t>
            </a:r>
            <a:r>
              <a:rPr lang="ko-KR" altLang="en-US" dirty="0"/>
              <a:t>경제통계국</a:t>
            </a:r>
            <a:r>
              <a:rPr lang="en-US" altLang="ko-KR" dirty="0"/>
              <a:t>, </a:t>
            </a:r>
            <a:r>
              <a:rPr lang="ko-KR" altLang="en-US" dirty="0"/>
              <a:t>산업동향과</a:t>
            </a:r>
            <a:r>
              <a:rPr lang="en-US" altLang="ko-KR" dirty="0"/>
              <a:t>)</a:t>
            </a:r>
            <a:r>
              <a:rPr lang="ko-KR" altLang="en-US" dirty="0"/>
              <a:t>국토교통부</a:t>
            </a:r>
            <a:r>
              <a:rPr lang="en-US" altLang="ko-KR" dirty="0"/>
              <a:t>(</a:t>
            </a:r>
            <a:r>
              <a:rPr lang="ko-KR" altLang="en-US" dirty="0"/>
              <a:t>녹색건축과</a:t>
            </a:r>
            <a:r>
              <a:rPr lang="en-US" altLang="ko-KR" dirty="0"/>
              <a:t>)</a:t>
            </a:r>
          </a:p>
          <a:p>
            <a:pPr fontAlgn="ctr"/>
            <a:endParaRPr lang="en-US" altLang="ko-KR" dirty="0"/>
          </a:p>
          <a:p>
            <a:pPr fontAlgn="ctr"/>
            <a:r>
              <a:rPr lang="ko-KR" altLang="en-US" dirty="0"/>
              <a:t>통계주기 </a:t>
            </a:r>
            <a:r>
              <a:rPr lang="en-US" altLang="ko-KR" dirty="0"/>
              <a:t>: </a:t>
            </a:r>
            <a:r>
              <a:rPr lang="ko-KR" altLang="en-US" dirty="0" err="1"/>
              <a:t>매분기</a:t>
            </a:r>
            <a:r>
              <a:rPr lang="en-US" altLang="ko-KR" dirty="0"/>
              <a:t>(</a:t>
            </a:r>
            <a:r>
              <a:rPr lang="ko-KR" altLang="en-US" dirty="0"/>
              <a:t>국민계정</a:t>
            </a:r>
            <a:r>
              <a:rPr lang="en-US" altLang="ko-KR" dirty="0"/>
              <a:t>), </a:t>
            </a:r>
            <a:r>
              <a:rPr lang="ko-KR" altLang="en-US" dirty="0"/>
              <a:t>매월</a:t>
            </a:r>
            <a:r>
              <a:rPr lang="en-US" altLang="ko-KR" dirty="0"/>
              <a:t>(</a:t>
            </a:r>
            <a:r>
              <a:rPr lang="ko-KR" altLang="en-US" dirty="0"/>
              <a:t>산업활동동향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0C892-5CEF-4E0B-B346-5F0D6903B2B4}"/>
              </a:ext>
            </a:extLst>
          </p:cNvPr>
          <p:cNvSpPr txBox="1"/>
          <p:nvPr/>
        </p:nvSpPr>
        <p:spPr>
          <a:xfrm>
            <a:off x="685800" y="2896613"/>
            <a:ext cx="50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용도별</a:t>
            </a:r>
            <a:r>
              <a:rPr lang="en-US" altLang="ko-KR" dirty="0"/>
              <a:t>.</a:t>
            </a:r>
            <a:r>
              <a:rPr lang="ko-KR" altLang="en-US" dirty="0"/>
              <a:t>발주자별</a:t>
            </a:r>
            <a:r>
              <a:rPr lang="en-US" altLang="ko-KR" dirty="0"/>
              <a:t>.</a:t>
            </a:r>
            <a:r>
              <a:rPr lang="ko-KR" altLang="en-US" dirty="0" err="1"/>
              <a:t>공종별</a:t>
            </a:r>
            <a:r>
              <a:rPr lang="ko-KR" altLang="en-US" dirty="0"/>
              <a:t> 등으로 구분</a:t>
            </a:r>
            <a:r>
              <a:rPr lang="en-US" altLang="ko-KR" dirty="0"/>
              <a:t>,</a:t>
            </a:r>
            <a:r>
              <a:rPr lang="ko-KR" altLang="en-US" dirty="0"/>
              <a:t>조사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6B0F1-C535-4F5D-B2CA-0E9591E92921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기획재정부 </a:t>
            </a:r>
            <a:r>
              <a:rPr lang="en-US" altLang="ko-KR" dirty="0"/>
              <a:t>- </a:t>
            </a:r>
            <a:r>
              <a:rPr lang="ko-KR" altLang="en-US" b="1" dirty="0"/>
              <a:t>건설투자 동향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358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0560F9-7E3D-4E49-B759-DE93EC1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3428999"/>
            <a:ext cx="5314950" cy="9998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1FD6D5-5E57-439E-BBDF-0A8D17E55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4" y="2752109"/>
            <a:ext cx="4676825" cy="24400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산업통상자원부 </a:t>
            </a:r>
            <a:r>
              <a:rPr lang="en-US" altLang="ko-KR" dirty="0"/>
              <a:t>- </a:t>
            </a:r>
            <a:r>
              <a:rPr lang="ko-KR" altLang="en-US" b="1" dirty="0"/>
              <a:t>가스</a:t>
            </a:r>
            <a:r>
              <a:rPr lang="en-US" altLang="ko-KR" b="1" dirty="0"/>
              <a:t>(LNG)</a:t>
            </a:r>
            <a:r>
              <a:rPr lang="ko-KR" altLang="en-US" b="1" dirty="0"/>
              <a:t>수급 동향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</p:spTree>
    <p:extLst>
      <p:ext uri="{BB962C8B-B14F-4D97-AF65-F5344CB8AC3E}">
        <p14:creationId xmlns:p14="http://schemas.microsoft.com/office/powerpoint/2010/main" val="1980773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43F35-373B-4B8E-8804-14B1E1002A98}"/>
              </a:ext>
            </a:extLst>
          </p:cNvPr>
          <p:cNvSpPr txBox="1"/>
          <p:nvPr/>
        </p:nvSpPr>
        <p:spPr>
          <a:xfrm>
            <a:off x="685800" y="2218765"/>
            <a:ext cx="471991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200" dirty="0"/>
              <a:t>■ 천연가스</a:t>
            </a:r>
            <a:r>
              <a:rPr lang="en-US" altLang="ko-KR" sz="1200" dirty="0"/>
              <a:t>(LNG) </a:t>
            </a:r>
            <a:r>
              <a:rPr lang="ko-KR" altLang="en-US" sz="1200" dirty="0"/>
              <a:t>수급 동향 지표의 개념 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</a:t>
            </a:r>
            <a:r>
              <a:rPr lang="en-US" altLang="ko-KR" sz="1200" dirty="0"/>
              <a:t>° </a:t>
            </a:r>
            <a:r>
              <a:rPr lang="ko-KR" altLang="en-US" sz="1200" dirty="0"/>
              <a:t>우리나라의 액화천연가스</a:t>
            </a:r>
            <a:r>
              <a:rPr lang="en-US" altLang="ko-KR" sz="1200" dirty="0"/>
              <a:t>(LNG) </a:t>
            </a:r>
            <a:r>
              <a:rPr lang="ko-KR" altLang="en-US" sz="1200" dirty="0"/>
              <a:t>도입 및 수요 동향을 나타내는 지표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■ 천연가스</a:t>
            </a:r>
            <a:r>
              <a:rPr lang="en-US" altLang="ko-KR" sz="1200" dirty="0"/>
              <a:t>(LNG) </a:t>
            </a:r>
            <a:r>
              <a:rPr lang="ko-KR" altLang="en-US" sz="1200" dirty="0"/>
              <a:t>수급 동향 지표의 의의 및 활용도 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</a:t>
            </a:r>
            <a:r>
              <a:rPr lang="en-US" altLang="ko-KR" sz="1200" dirty="0"/>
              <a:t>° LNG </a:t>
            </a:r>
            <a:r>
              <a:rPr lang="ko-KR" altLang="en-US" sz="1200" dirty="0"/>
              <a:t>수요는 청정고급에너지의 선호에 따라 매년 큰 폭으로 증가하고 있어 </a:t>
            </a:r>
            <a:r>
              <a:rPr lang="en-US" altLang="ko-KR" sz="1200" dirty="0"/>
              <a:t>LNG </a:t>
            </a:r>
            <a:r>
              <a:rPr lang="ko-KR" altLang="en-US" sz="1200" dirty="0"/>
              <a:t>중장기 도입계약 등을 통한 공급안정성 확보가 필수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</a:t>
            </a:r>
            <a:r>
              <a:rPr lang="en-US" altLang="ko-KR" sz="1200" dirty="0"/>
              <a:t>° </a:t>
            </a:r>
            <a:r>
              <a:rPr lang="ko-KR" altLang="en-US" sz="1200" dirty="0"/>
              <a:t>연도별 물량의 변화를 보시면 되며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당해년도</a:t>
            </a:r>
            <a:r>
              <a:rPr lang="ko-KR" altLang="en-US" sz="1200" dirty="0"/>
              <a:t> </a:t>
            </a:r>
            <a:r>
              <a:rPr lang="en-US" altLang="ko-KR" sz="1200" dirty="0"/>
              <a:t>LNG </a:t>
            </a:r>
            <a:r>
              <a:rPr lang="ko-KR" altLang="en-US" sz="1200" dirty="0"/>
              <a:t>수요는 </a:t>
            </a:r>
            <a:r>
              <a:rPr lang="ko-KR" altLang="en-US" sz="1200" dirty="0" err="1"/>
              <a:t>당해년도</a:t>
            </a:r>
            <a:r>
              <a:rPr lang="ko-KR" altLang="en-US" sz="1200" dirty="0"/>
              <a:t> </a:t>
            </a:r>
            <a:r>
              <a:rPr lang="en-US" altLang="ko-KR" sz="1200" dirty="0"/>
              <a:t>LNG </a:t>
            </a:r>
            <a:r>
              <a:rPr lang="ko-KR" altLang="en-US" sz="1200" dirty="0"/>
              <a:t>공급가능물량</a:t>
            </a:r>
            <a:r>
              <a:rPr lang="en-US" altLang="ko-KR" sz="1200" dirty="0"/>
              <a:t>(</a:t>
            </a:r>
            <a:r>
              <a:rPr lang="ko-KR" altLang="en-US" sz="1200" dirty="0"/>
              <a:t>기초재고 </a:t>
            </a:r>
            <a:r>
              <a:rPr lang="en-US" altLang="ko-KR" sz="1200" dirty="0"/>
              <a:t>+ </a:t>
            </a:r>
            <a:r>
              <a:rPr lang="ko-KR" altLang="en-US" sz="1200" dirty="0"/>
              <a:t>도입물량</a:t>
            </a:r>
            <a:r>
              <a:rPr lang="en-US" altLang="ko-KR" sz="1200" dirty="0"/>
              <a:t>)</a:t>
            </a:r>
            <a:r>
              <a:rPr lang="ko-KR" altLang="en-US" sz="1200" dirty="0"/>
              <a:t>으로 충당되므로 </a:t>
            </a:r>
            <a:r>
              <a:rPr lang="ko-KR" altLang="en-US" sz="1200" dirty="0" err="1"/>
              <a:t>당해년도</a:t>
            </a:r>
            <a:r>
              <a:rPr lang="ko-KR" altLang="en-US" sz="1200" dirty="0"/>
              <a:t> </a:t>
            </a:r>
            <a:r>
              <a:rPr lang="en-US" altLang="ko-KR" sz="1200" dirty="0"/>
              <a:t>LNG </a:t>
            </a:r>
            <a:r>
              <a:rPr lang="ko-KR" altLang="en-US" sz="1200" dirty="0"/>
              <a:t>수요량과 도입량 간에 일반적으로 차이가 발생한다는 점에 유의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41584-5D72-41E8-9294-14BAB21C2E35}"/>
              </a:ext>
            </a:extLst>
          </p:cNvPr>
          <p:cNvSpPr txBox="1"/>
          <p:nvPr/>
        </p:nvSpPr>
        <p:spPr>
          <a:xfrm>
            <a:off x="5877868" y="1957624"/>
            <a:ext cx="47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■ 천연가스</a:t>
            </a:r>
            <a:r>
              <a:rPr lang="en-US" altLang="ko-KR" sz="800" dirty="0"/>
              <a:t>(LNG) </a:t>
            </a:r>
            <a:r>
              <a:rPr lang="ko-KR" altLang="en-US" sz="800" dirty="0"/>
              <a:t>도입 동향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 </a:t>
            </a:r>
            <a:r>
              <a:rPr lang="en-US" altLang="ko-KR" sz="800" dirty="0"/>
              <a:t>° </a:t>
            </a:r>
            <a:r>
              <a:rPr lang="ko-KR" altLang="en-US" sz="800" dirty="0"/>
              <a:t>카타르</a:t>
            </a:r>
            <a:r>
              <a:rPr lang="en-US" altLang="ko-KR" sz="800" dirty="0"/>
              <a:t>, </a:t>
            </a:r>
            <a:r>
              <a:rPr lang="ko-KR" altLang="en-US" sz="800" dirty="0"/>
              <a:t>호주</a:t>
            </a:r>
            <a:r>
              <a:rPr lang="en-US" altLang="ko-KR" sz="800" dirty="0"/>
              <a:t>, </a:t>
            </a:r>
            <a:r>
              <a:rPr lang="ko-KR" altLang="en-US" sz="800" dirty="0"/>
              <a:t>미국</a:t>
            </a:r>
            <a:r>
              <a:rPr lang="en-US" altLang="ko-KR" sz="800" dirty="0"/>
              <a:t>, </a:t>
            </a:r>
            <a:r>
              <a:rPr lang="ko-KR" altLang="en-US" sz="800" dirty="0"/>
              <a:t>말레이시아</a:t>
            </a:r>
            <a:r>
              <a:rPr lang="en-US" altLang="ko-KR" sz="800" dirty="0"/>
              <a:t>, </a:t>
            </a:r>
            <a:r>
              <a:rPr lang="ko-KR" altLang="en-US" sz="800" dirty="0"/>
              <a:t>오만 등으로부터 중장기 도입계약을 통해 도입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86AAC-C7D6-4602-8E6E-409300F1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29" y="2618716"/>
            <a:ext cx="3581420" cy="762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412EF-7BA7-4088-8927-EA7141C2DAD4}"/>
              </a:ext>
            </a:extLst>
          </p:cNvPr>
          <p:cNvSpPr txBox="1"/>
          <p:nvPr/>
        </p:nvSpPr>
        <p:spPr>
          <a:xfrm>
            <a:off x="5877868" y="3458032"/>
            <a:ext cx="47199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800" dirty="0"/>
              <a:t>° </a:t>
            </a:r>
            <a:r>
              <a:rPr lang="ko-KR" altLang="en-US" sz="800" dirty="0"/>
              <a:t>우리나라 </a:t>
            </a:r>
            <a:r>
              <a:rPr lang="en-US" altLang="ko-KR" sz="800" dirty="0"/>
              <a:t>LNG </a:t>
            </a:r>
            <a:r>
              <a:rPr lang="ko-KR" altLang="en-US" sz="800" dirty="0"/>
              <a:t>도입량은 일본</a:t>
            </a:r>
            <a:r>
              <a:rPr lang="en-US" altLang="ko-KR" sz="800" dirty="0"/>
              <a:t>, </a:t>
            </a:r>
            <a:r>
              <a:rPr lang="ko-KR" altLang="en-US" sz="800" dirty="0"/>
              <a:t>중국에 이어 세계 </a:t>
            </a:r>
            <a:r>
              <a:rPr lang="en-US" altLang="ko-KR" sz="800" dirty="0"/>
              <a:t>3</a:t>
            </a:r>
            <a:r>
              <a:rPr lang="ko-KR" altLang="en-US" sz="800" dirty="0"/>
              <a:t>위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 </a:t>
            </a:r>
            <a:r>
              <a:rPr lang="en-US" altLang="ko-KR" sz="800" dirty="0"/>
              <a:t>° '20</a:t>
            </a:r>
            <a:r>
              <a:rPr lang="ko-KR" altLang="en-US" sz="800" dirty="0"/>
              <a:t>년 도입실적 분석</a:t>
            </a:r>
          </a:p>
          <a:p>
            <a:pPr fontAlgn="ctr"/>
            <a:endParaRPr lang="en-US" altLang="ko-KR" sz="800" dirty="0"/>
          </a:p>
          <a:p>
            <a:pPr fontAlgn="ctr"/>
            <a:r>
              <a:rPr lang="ko-KR" altLang="en-US" sz="800" dirty="0"/>
              <a:t> </a:t>
            </a:r>
            <a:r>
              <a:rPr lang="en-US" altLang="ko-KR" sz="800" dirty="0"/>
              <a:t>-  ‘20</a:t>
            </a:r>
            <a:r>
              <a:rPr lang="ko-KR" altLang="en-US" sz="800" dirty="0"/>
              <a:t>년 우리나라의 </a:t>
            </a:r>
            <a:r>
              <a:rPr lang="en-US" altLang="ko-KR" sz="800" dirty="0"/>
              <a:t>LNG </a:t>
            </a:r>
            <a:r>
              <a:rPr lang="ko-KR" altLang="en-US" sz="800" dirty="0"/>
              <a:t>도입은 </a:t>
            </a:r>
            <a:r>
              <a:rPr lang="en-US" altLang="ko-KR" sz="800" dirty="0"/>
              <a:t>3,998</a:t>
            </a:r>
            <a:r>
              <a:rPr lang="ko-KR" altLang="en-US" sz="800" dirty="0" err="1"/>
              <a:t>만톤으로</a:t>
            </a:r>
            <a:r>
              <a:rPr lang="ko-KR" altLang="en-US" sz="800" dirty="0"/>
              <a:t> 전년대비 </a:t>
            </a:r>
            <a:r>
              <a:rPr lang="en-US" altLang="ko-KR" sz="800" dirty="0"/>
              <a:t>1.9% </a:t>
            </a:r>
            <a:r>
              <a:rPr lang="ko-KR" altLang="en-US" sz="800" dirty="0"/>
              <a:t>감소</a:t>
            </a:r>
            <a:endParaRPr lang="en-US" altLang="ko-KR" sz="800" dirty="0"/>
          </a:p>
          <a:p>
            <a:pPr fontAlgn="ctr"/>
            <a:endParaRPr lang="en-US" altLang="ko-KR" sz="800" dirty="0"/>
          </a:p>
          <a:p>
            <a:pPr fontAlgn="ctr"/>
            <a:r>
              <a:rPr lang="ko-KR" altLang="en-US" sz="800" dirty="0"/>
              <a:t>■ 천연가스</a:t>
            </a:r>
            <a:r>
              <a:rPr lang="en-US" altLang="ko-KR" sz="800" dirty="0"/>
              <a:t>(LNG) </a:t>
            </a:r>
            <a:r>
              <a:rPr lang="ko-KR" altLang="en-US" sz="800" dirty="0"/>
              <a:t>수요 동향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 </a:t>
            </a:r>
            <a:r>
              <a:rPr lang="en-US" altLang="ko-KR" sz="800" dirty="0"/>
              <a:t>° LNG</a:t>
            </a:r>
            <a:r>
              <a:rPr lang="ko-KR" altLang="en-US" sz="800" dirty="0"/>
              <a:t>는 </a:t>
            </a:r>
            <a:r>
              <a:rPr lang="ko-KR" altLang="en-US" sz="800" dirty="0" err="1"/>
              <a:t>청정성</a:t>
            </a:r>
            <a:r>
              <a:rPr lang="en-US" altLang="ko-KR" sz="800" dirty="0"/>
              <a:t>,</a:t>
            </a:r>
            <a:r>
              <a:rPr lang="ko-KR" altLang="en-US" sz="800" dirty="0"/>
              <a:t>안전성</a:t>
            </a:r>
            <a:r>
              <a:rPr lang="en-US" altLang="ko-KR" sz="800" dirty="0"/>
              <a:t>,</a:t>
            </a:r>
            <a:r>
              <a:rPr lang="ko-KR" altLang="en-US" sz="800" dirty="0"/>
              <a:t>편리성</a:t>
            </a:r>
            <a:r>
              <a:rPr lang="en-US" altLang="ko-KR" sz="800" dirty="0"/>
              <a:t>,</a:t>
            </a:r>
            <a:r>
              <a:rPr lang="ko-KR" altLang="en-US" sz="800" dirty="0"/>
              <a:t>경제성 등 장점으로 수요가 ‘</a:t>
            </a:r>
            <a:r>
              <a:rPr lang="en-US" altLang="ko-KR" sz="800" dirty="0"/>
              <a:t>87</a:t>
            </a:r>
            <a:r>
              <a:rPr lang="ko-KR" altLang="en-US" sz="800" dirty="0"/>
              <a:t>년 </a:t>
            </a:r>
            <a:r>
              <a:rPr lang="en-US" altLang="ko-KR" sz="800" dirty="0"/>
              <a:t>1,612</a:t>
            </a:r>
            <a:r>
              <a:rPr lang="ko-KR" altLang="en-US" sz="800" dirty="0" err="1"/>
              <a:t>만톤에서</a:t>
            </a:r>
            <a:r>
              <a:rPr lang="ko-KR" altLang="en-US" sz="800" dirty="0"/>
              <a:t> ‘</a:t>
            </a:r>
            <a:r>
              <a:rPr lang="en-US" altLang="ko-KR" sz="800" dirty="0"/>
              <a:t>17</a:t>
            </a:r>
            <a:r>
              <a:rPr lang="ko-KR" altLang="en-US" sz="800" dirty="0"/>
              <a:t>년 </a:t>
            </a:r>
            <a:r>
              <a:rPr lang="en-US" altLang="ko-KR" sz="800" dirty="0"/>
              <a:t>3,216</a:t>
            </a:r>
            <a:r>
              <a:rPr lang="ko-KR" altLang="en-US" sz="800" dirty="0" err="1"/>
              <a:t>만톤으로</a:t>
            </a:r>
            <a:r>
              <a:rPr lang="ko-KR" altLang="en-US" sz="800" dirty="0"/>
              <a:t> 급증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 </a:t>
            </a:r>
            <a:r>
              <a:rPr lang="en-US" altLang="ko-KR" sz="800" dirty="0"/>
              <a:t>- </a:t>
            </a:r>
            <a:r>
              <a:rPr lang="ko-KR" altLang="en-US" sz="800" dirty="0"/>
              <a:t>도시가스보급률</a:t>
            </a:r>
            <a:r>
              <a:rPr lang="en-US" altLang="ko-KR" sz="800" dirty="0"/>
              <a:t>(</a:t>
            </a:r>
            <a:r>
              <a:rPr lang="ko-KR" altLang="en-US" sz="800" dirty="0" err="1"/>
              <a:t>수요가구수</a:t>
            </a:r>
            <a:r>
              <a:rPr lang="en-US" altLang="ko-KR" sz="800" dirty="0"/>
              <a:t>/</a:t>
            </a:r>
            <a:r>
              <a:rPr lang="ko-KR" altLang="en-US" sz="800" dirty="0" err="1"/>
              <a:t>공급대상가구수</a:t>
            </a:r>
            <a:r>
              <a:rPr lang="en-US" altLang="ko-KR" sz="800" dirty="0"/>
              <a:t>) : ‘87</a:t>
            </a:r>
            <a:r>
              <a:rPr lang="ko-KR" altLang="en-US" sz="800" dirty="0"/>
              <a:t>년 </a:t>
            </a:r>
            <a:r>
              <a:rPr lang="en-US" altLang="ko-KR" sz="800" dirty="0"/>
              <a:t>9.8% → ’16</a:t>
            </a:r>
            <a:r>
              <a:rPr lang="ko-KR" altLang="en-US" sz="800" dirty="0"/>
              <a:t>년 </a:t>
            </a:r>
            <a:r>
              <a:rPr lang="en-US" altLang="ko-KR" sz="800" dirty="0"/>
              <a:t>82.0%</a:t>
            </a:r>
          </a:p>
          <a:p>
            <a:pPr fontAlgn="ctr"/>
            <a:endParaRPr lang="en-US" altLang="ko-KR" sz="800" dirty="0"/>
          </a:p>
          <a:p>
            <a:pPr fontAlgn="ctr"/>
            <a:r>
              <a:rPr lang="en-US" altLang="ko-KR" sz="800" dirty="0"/>
              <a:t> ° LNG </a:t>
            </a:r>
            <a:r>
              <a:rPr lang="ko-KR" altLang="en-US" sz="800" dirty="0"/>
              <a:t>수요는 도시가스용과 발전용으로 구분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 </a:t>
            </a:r>
            <a:r>
              <a:rPr lang="en-US" altLang="ko-KR" sz="800" dirty="0"/>
              <a:t>-  </a:t>
            </a:r>
            <a:r>
              <a:rPr lang="ko-KR" altLang="en-US" sz="800" dirty="0"/>
              <a:t>도시가스용은 </a:t>
            </a:r>
            <a:r>
              <a:rPr lang="en-US" altLang="ko-KR" sz="800" dirty="0"/>
              <a:t>'90</a:t>
            </a:r>
            <a:r>
              <a:rPr lang="ko-KR" altLang="en-US" sz="800" dirty="0"/>
              <a:t>년대 급성장단계에서 </a:t>
            </a:r>
            <a:r>
              <a:rPr lang="en-US" altLang="ko-KR" sz="800" dirty="0"/>
              <a:t>'01</a:t>
            </a:r>
            <a:r>
              <a:rPr lang="ko-KR" altLang="en-US" sz="800" dirty="0"/>
              <a:t>년 이후 안정적인 성장 추세로 전환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 </a:t>
            </a:r>
            <a:r>
              <a:rPr lang="en-US" altLang="ko-KR" sz="800" dirty="0"/>
              <a:t>° '20</a:t>
            </a:r>
            <a:r>
              <a:rPr lang="ko-KR" altLang="en-US" sz="800" dirty="0"/>
              <a:t>년 수요실적 분석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  </a:t>
            </a:r>
            <a:r>
              <a:rPr lang="en-US" altLang="ko-KR" sz="800" dirty="0"/>
              <a:t>-  </a:t>
            </a:r>
            <a:r>
              <a:rPr lang="ko-KR" altLang="en-US" sz="800" dirty="0"/>
              <a:t>도시가스용</a:t>
            </a:r>
            <a:r>
              <a:rPr lang="en-US" altLang="ko-KR" sz="800" dirty="0"/>
              <a:t>(</a:t>
            </a:r>
            <a:r>
              <a:rPr lang="ko-KR" altLang="en-US" sz="800" dirty="0"/>
              <a:t>전체 수요의 </a:t>
            </a:r>
            <a:r>
              <a:rPr lang="en-US" altLang="ko-KR" sz="800" dirty="0"/>
              <a:t>56%)</a:t>
            </a:r>
          </a:p>
          <a:p>
            <a:pPr fontAlgn="ctr"/>
            <a:endParaRPr lang="en-US" altLang="ko-KR" sz="800" dirty="0"/>
          </a:p>
          <a:p>
            <a:pPr fontAlgn="ctr"/>
            <a:r>
              <a:rPr lang="en-US" altLang="ko-KR" sz="800" dirty="0"/>
              <a:t>        · '20</a:t>
            </a:r>
            <a:r>
              <a:rPr lang="ko-KR" altLang="en-US" sz="800" dirty="0"/>
              <a:t>년 도시가스용 </a:t>
            </a:r>
            <a:r>
              <a:rPr lang="en-US" altLang="ko-KR" sz="800" dirty="0"/>
              <a:t>LNG </a:t>
            </a:r>
            <a:r>
              <a:rPr lang="ko-KR" altLang="en-US" sz="800" dirty="0"/>
              <a:t>수요는 </a:t>
            </a:r>
            <a:r>
              <a:rPr lang="en-US" altLang="ko-KR" sz="800" dirty="0"/>
              <a:t>1,825</a:t>
            </a:r>
            <a:r>
              <a:rPr lang="ko-KR" altLang="en-US" sz="800" dirty="0" err="1"/>
              <a:t>만톤으로</a:t>
            </a:r>
            <a:r>
              <a:rPr lang="ko-KR" altLang="en-US" sz="800" dirty="0"/>
              <a:t> 전년대비 </a:t>
            </a:r>
            <a:r>
              <a:rPr lang="en-US" altLang="ko-KR" sz="800" dirty="0"/>
              <a:t>3.0% </a:t>
            </a:r>
            <a:r>
              <a:rPr lang="ko-KR" altLang="en-US" sz="800" dirty="0"/>
              <a:t>감소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 </a:t>
            </a:r>
            <a:r>
              <a:rPr lang="en-US" altLang="ko-KR" sz="800" dirty="0"/>
              <a:t>-  </a:t>
            </a:r>
            <a:r>
              <a:rPr lang="ko-KR" altLang="en-US" sz="800" dirty="0"/>
              <a:t>발전용</a:t>
            </a:r>
            <a:r>
              <a:rPr lang="en-US" altLang="ko-KR" sz="800" dirty="0"/>
              <a:t>(</a:t>
            </a:r>
            <a:r>
              <a:rPr lang="ko-KR" altLang="en-US" sz="800" dirty="0"/>
              <a:t>전체 수요의 </a:t>
            </a:r>
            <a:r>
              <a:rPr lang="en-US" altLang="ko-KR" sz="800" dirty="0"/>
              <a:t>44%)</a:t>
            </a:r>
          </a:p>
          <a:p>
            <a:pPr fontAlgn="ctr"/>
            <a:endParaRPr lang="en-US" altLang="ko-KR" sz="800" dirty="0"/>
          </a:p>
          <a:p>
            <a:pPr fontAlgn="ctr"/>
            <a:r>
              <a:rPr lang="en-US" altLang="ko-KR" sz="800" dirty="0"/>
              <a:t>        · '20</a:t>
            </a:r>
            <a:r>
              <a:rPr lang="ko-KR" altLang="en-US" sz="800" dirty="0"/>
              <a:t>년 발전용 </a:t>
            </a:r>
            <a:r>
              <a:rPr lang="en-US" altLang="ko-KR" sz="800" dirty="0"/>
              <a:t>LNG </a:t>
            </a:r>
            <a:r>
              <a:rPr lang="ko-KR" altLang="en-US" sz="800" dirty="0"/>
              <a:t>수요는 </a:t>
            </a:r>
            <a:r>
              <a:rPr lang="en-US" altLang="ko-KR" sz="800" dirty="0"/>
              <a:t>1,412</a:t>
            </a:r>
            <a:r>
              <a:rPr lang="ko-KR" altLang="en-US" sz="800" dirty="0"/>
              <a:t>톤으로 전년대비 </a:t>
            </a:r>
            <a:r>
              <a:rPr lang="en-US" altLang="ko-KR" sz="800" dirty="0"/>
              <a:t>4.4% </a:t>
            </a:r>
            <a:r>
              <a:rPr lang="ko-KR" altLang="en-US" sz="800" dirty="0"/>
              <a:t>감소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4F62F-93E9-49E5-BA76-567CD6A5F2B0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산업통상자원부 </a:t>
            </a:r>
            <a:r>
              <a:rPr lang="en-US" altLang="ko-KR" dirty="0"/>
              <a:t>- </a:t>
            </a:r>
            <a:r>
              <a:rPr lang="ko-KR" altLang="en-US" b="1" dirty="0"/>
              <a:t>가스</a:t>
            </a:r>
            <a:r>
              <a:rPr lang="en-US" altLang="ko-KR" b="1" dirty="0"/>
              <a:t>(LNG)</a:t>
            </a:r>
            <a:r>
              <a:rPr lang="ko-KR" altLang="en-US" b="1" dirty="0"/>
              <a:t>수급 동향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447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24EA8-AB09-494C-8995-BAF0F8260ECC}"/>
              </a:ext>
            </a:extLst>
          </p:cNvPr>
          <p:cNvSpPr txBox="1"/>
          <p:nvPr/>
        </p:nvSpPr>
        <p:spPr>
          <a:xfrm>
            <a:off x="5865168" y="2896613"/>
            <a:ext cx="5091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한국가스공사</a:t>
            </a:r>
            <a:endParaRPr lang="en-US" altLang="ko-KR" dirty="0"/>
          </a:p>
          <a:p>
            <a:pPr fontAlgn="ctr"/>
            <a:endParaRPr lang="ko-KR" altLang="en-US" dirty="0"/>
          </a:p>
          <a:p>
            <a:pPr fontAlgn="ctr"/>
            <a:r>
              <a:rPr lang="ko-KR" altLang="en-US" dirty="0"/>
              <a:t>통계생산기관 </a:t>
            </a:r>
            <a:r>
              <a:rPr lang="en-US" altLang="ko-KR" dirty="0"/>
              <a:t>: </a:t>
            </a:r>
            <a:r>
              <a:rPr lang="ko-KR" altLang="en-US" dirty="0"/>
              <a:t>산업통상자원부 가스산업과</a:t>
            </a:r>
            <a:endParaRPr lang="en-US" altLang="ko-KR" dirty="0"/>
          </a:p>
          <a:p>
            <a:pPr fontAlgn="ctr"/>
            <a:endParaRPr lang="ko-KR" altLang="en-US" dirty="0"/>
          </a:p>
          <a:p>
            <a:pPr fontAlgn="ctr"/>
            <a:r>
              <a:rPr lang="ko-KR" altLang="en-US" dirty="0"/>
              <a:t>통계주기 </a:t>
            </a:r>
            <a:r>
              <a:rPr lang="en-US" altLang="ko-KR" dirty="0"/>
              <a:t>: </a:t>
            </a:r>
            <a:r>
              <a:rPr lang="ko-KR" altLang="en-US" dirty="0"/>
              <a:t>매년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0C892-5CEF-4E0B-B346-5F0D6903B2B4}"/>
              </a:ext>
            </a:extLst>
          </p:cNvPr>
          <p:cNvSpPr txBox="1"/>
          <p:nvPr/>
        </p:nvSpPr>
        <p:spPr>
          <a:xfrm>
            <a:off x="685800" y="2896613"/>
            <a:ext cx="509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행정통계</a:t>
            </a:r>
            <a:r>
              <a:rPr lang="en-US" altLang="ko-KR" dirty="0"/>
              <a:t>(</a:t>
            </a:r>
            <a:r>
              <a:rPr lang="ko-KR" altLang="en-US" dirty="0"/>
              <a:t>도입량</a:t>
            </a:r>
            <a:r>
              <a:rPr lang="en-US" altLang="ko-KR" dirty="0"/>
              <a:t>(</a:t>
            </a:r>
            <a:r>
              <a:rPr lang="ko-KR" altLang="en-US" dirty="0"/>
              <a:t>관세청 통관 실적</a:t>
            </a:r>
            <a:r>
              <a:rPr lang="en-US" altLang="ko-KR" dirty="0"/>
              <a:t>), </a:t>
            </a:r>
            <a:r>
              <a:rPr lang="ko-KR" altLang="en-US" dirty="0"/>
              <a:t>도시가스 사업자</a:t>
            </a:r>
            <a:r>
              <a:rPr lang="en-US" altLang="ko-KR" dirty="0"/>
              <a:t>(</a:t>
            </a:r>
            <a:r>
              <a:rPr lang="ko-KR" altLang="en-US" dirty="0"/>
              <a:t>가스공사</a:t>
            </a:r>
            <a:r>
              <a:rPr lang="en-US" altLang="ko-KR" dirty="0"/>
              <a:t>.</a:t>
            </a:r>
            <a:r>
              <a:rPr lang="ko-KR" altLang="en-US" dirty="0"/>
              <a:t>도시가스회사</a:t>
            </a:r>
            <a:r>
              <a:rPr lang="en-US" altLang="ko-KR" dirty="0"/>
              <a:t>)</a:t>
            </a:r>
            <a:r>
              <a:rPr lang="ko-KR" altLang="en-US" dirty="0"/>
              <a:t>의 판매실적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196AC-6F28-40C1-B214-C5C4335A6697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산업통상자원부 </a:t>
            </a:r>
            <a:r>
              <a:rPr lang="en-US" altLang="ko-KR" dirty="0"/>
              <a:t>- </a:t>
            </a:r>
            <a:r>
              <a:rPr lang="ko-KR" altLang="en-US" b="1" dirty="0"/>
              <a:t>가스</a:t>
            </a:r>
            <a:r>
              <a:rPr lang="en-US" altLang="ko-KR" b="1" dirty="0"/>
              <a:t>(LNG)</a:t>
            </a:r>
            <a:r>
              <a:rPr lang="ko-KR" altLang="en-US" b="1" dirty="0"/>
              <a:t>수급 동향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36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E5515-189D-42FE-B75D-FF7A6DDF7D98}"/>
              </a:ext>
            </a:extLst>
          </p:cNvPr>
          <p:cNvSpPr txBox="1"/>
          <p:nvPr/>
        </p:nvSpPr>
        <p:spPr>
          <a:xfrm>
            <a:off x="371474" y="188913"/>
            <a:ext cx="461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#02 – </a:t>
            </a:r>
            <a:r>
              <a:rPr lang="ko-KR" altLang="en-US" dirty="0"/>
              <a:t>국가지표 조사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7C7C5-A17B-4746-9BB4-B3380E69D0D3}"/>
              </a:ext>
            </a:extLst>
          </p:cNvPr>
          <p:cNvSpPr txBox="1"/>
          <p:nvPr/>
        </p:nvSpPr>
        <p:spPr>
          <a:xfrm>
            <a:off x="587374" y="981075"/>
            <a:ext cx="9064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https://www.index.go.kr/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6FEC51-0480-4471-AC9A-EF2319A87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42" t="40101" r="27306"/>
          <a:stretch/>
        </p:blipFill>
        <p:spPr>
          <a:xfrm>
            <a:off x="723900" y="1694559"/>
            <a:ext cx="2921000" cy="2459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9FD75-A3AB-478E-872E-19EBF2B0D575}"/>
              </a:ext>
            </a:extLst>
          </p:cNvPr>
          <p:cNvSpPr txBox="1"/>
          <p:nvPr/>
        </p:nvSpPr>
        <p:spPr>
          <a:xfrm>
            <a:off x="4076700" y="1694559"/>
            <a:ext cx="7391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나라지표에 부처별 지표가 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부처를 정하여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부처가 관리하는 지표목록에서 각각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개를 추출하세요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.(20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개가 되겠죠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부처별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중에서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개를 선정하여 지표 내용을 정리하세요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.(4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지표가 될 것입니다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법무부 문화재청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97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1C6532-4620-48B7-B523-491FC1B1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429000"/>
            <a:ext cx="5314951" cy="1009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16BB1-4179-4F69-B4C9-A377942F8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34864"/>
            <a:ext cx="4518212" cy="2357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21121-B1AF-41ED-B17E-9399C748D0A7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산업통상자원부 </a:t>
            </a:r>
            <a:r>
              <a:rPr lang="en-US" altLang="ko-KR" dirty="0"/>
              <a:t>- </a:t>
            </a:r>
            <a:r>
              <a:rPr lang="ko-KR" altLang="en-US" b="1" dirty="0"/>
              <a:t>국내 바이오산업 동향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43F35-373B-4B8E-8804-14B1E1002A98}"/>
              </a:ext>
            </a:extLst>
          </p:cNvPr>
          <p:cNvSpPr txBox="1"/>
          <p:nvPr/>
        </p:nvSpPr>
        <p:spPr>
          <a:xfrm>
            <a:off x="685800" y="2218765"/>
            <a:ext cx="47199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200" dirty="0"/>
              <a:t>■ 바이오산업 개념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바이오산업</a:t>
            </a:r>
            <a:r>
              <a:rPr lang="en-US" altLang="ko-KR" sz="1200" dirty="0"/>
              <a:t>(biotechnology industry </a:t>
            </a:r>
            <a:r>
              <a:rPr lang="ko-KR" altLang="en-US" sz="1200" dirty="0"/>
              <a:t>또는 </a:t>
            </a:r>
            <a:r>
              <a:rPr lang="en-US" altLang="ko-KR" sz="1200" dirty="0"/>
              <a:t>bioindustry)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</a:p>
          <a:p>
            <a:pPr fontAlgn="ctr"/>
            <a:endParaRPr lang="en-US" altLang="ko-KR" sz="1200" dirty="0"/>
          </a:p>
          <a:p>
            <a:pPr fontAlgn="ctr"/>
            <a:r>
              <a:rPr lang="ko-KR" altLang="en-US" sz="1200" dirty="0" err="1"/>
              <a:t>ㅇ</a:t>
            </a:r>
            <a:r>
              <a:rPr lang="ko-KR" altLang="en-US" sz="1200" dirty="0"/>
              <a:t>  </a:t>
            </a:r>
            <a:r>
              <a:rPr lang="ko-KR" altLang="en-US" sz="1200" dirty="0" err="1"/>
              <a:t>바이오기술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biotechnolgy</a:t>
            </a:r>
            <a:r>
              <a:rPr lang="en-US" altLang="ko-KR" sz="1200" dirty="0"/>
              <a:t>)</a:t>
            </a:r>
            <a:r>
              <a:rPr lang="ko-KR" altLang="en-US" sz="1200" dirty="0"/>
              <a:t>을 바탕으로 생물체의 기능과 정보를 활용하여 인류가 </a:t>
            </a:r>
            <a:r>
              <a:rPr lang="ko-KR" altLang="en-US" sz="1200" dirty="0" err="1"/>
              <a:t>필요로하는</a:t>
            </a:r>
            <a:r>
              <a:rPr lang="ko-KR" altLang="en-US" sz="1200" dirty="0"/>
              <a:t> 유용한 물질과 서비스를 생산하는 산업을 말함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 </a:t>
            </a:r>
            <a:r>
              <a:rPr lang="en-US" altLang="ko-KR" sz="1200" dirty="0"/>
              <a:t>※ </a:t>
            </a:r>
            <a:r>
              <a:rPr lang="ko-KR" altLang="en-US" sz="1200" dirty="0"/>
              <a:t>분야별 세부통계는 </a:t>
            </a:r>
            <a:r>
              <a:rPr lang="en-US" altLang="ko-KR" sz="1200" dirty="0" err="1"/>
              <a:t>oecd</a:t>
            </a:r>
            <a:r>
              <a:rPr lang="en-US" altLang="ko-KR" sz="1200" dirty="0"/>
              <a:t> </a:t>
            </a:r>
            <a:r>
              <a:rPr lang="ko-KR" altLang="en-US" sz="1200" dirty="0"/>
              <a:t>및 산업연구원이 정한 표준산업분류와 기술분류기준을 적용하여 </a:t>
            </a:r>
            <a:r>
              <a:rPr lang="ko-KR" altLang="en-US" sz="1200" dirty="0" err="1"/>
              <a:t>바이오의약</a:t>
            </a:r>
            <a:r>
              <a:rPr lang="ko-KR" altLang="en-US" sz="1200" dirty="0"/>
              <a:t> 등 </a:t>
            </a:r>
            <a:r>
              <a:rPr lang="en-US" altLang="ko-KR" sz="1200" dirty="0"/>
              <a:t>8</a:t>
            </a:r>
            <a:r>
              <a:rPr lang="ko-KR" altLang="en-US" sz="1200" dirty="0"/>
              <a:t>개 세부업종별 자료를 집계한 것임</a:t>
            </a:r>
          </a:p>
          <a:p>
            <a:pPr fontAlgn="ctr"/>
            <a:endParaRPr lang="ko-KR" altLang="en-US" sz="1200" dirty="0"/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■ 바이오산업 의의 및 활용도</a:t>
            </a:r>
          </a:p>
          <a:p>
            <a:pPr fontAlgn="ctr"/>
            <a:endParaRPr lang="ko-KR" altLang="en-US" sz="1200" dirty="0"/>
          </a:p>
          <a:p>
            <a:pPr fontAlgn="ctr"/>
            <a:r>
              <a:rPr lang="ko-KR" altLang="en-US" sz="1200" dirty="0"/>
              <a:t>  </a:t>
            </a:r>
            <a:r>
              <a:rPr lang="ko-KR" altLang="en-US" sz="1200" dirty="0" err="1"/>
              <a:t>ㅇ</a:t>
            </a:r>
            <a:r>
              <a:rPr lang="ko-KR" altLang="en-US" sz="1200" dirty="0"/>
              <a:t> 국내 생명공학기술 및 바이오산업의 범위와 정의에 대한 표준화된 기준을 마련하여 국내 바이오산업의 전반적인 현황 및 기술실태 판단을 위한 지표를 제시하여 향후 관련 육성정책 수립</a:t>
            </a:r>
            <a:r>
              <a:rPr lang="en-US" altLang="ko-KR" sz="1200" dirty="0"/>
              <a:t>, </a:t>
            </a:r>
            <a:r>
              <a:rPr lang="ko-KR" altLang="en-US" sz="1200" dirty="0"/>
              <a:t>경제분석 및 국제비교의 근거를 마련하는데 사용할 수 있도록 하고자 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412EF-7BA7-4088-8927-EA7141C2DAD4}"/>
              </a:ext>
            </a:extLst>
          </p:cNvPr>
          <p:cNvSpPr txBox="1"/>
          <p:nvPr/>
        </p:nvSpPr>
        <p:spPr>
          <a:xfrm>
            <a:off x="5877868" y="2218765"/>
            <a:ext cx="47199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800" dirty="0"/>
              <a:t>[</a:t>
            </a:r>
            <a:r>
              <a:rPr lang="ko-KR" altLang="en-US" sz="800" dirty="0"/>
              <a:t>지표 해석</a:t>
            </a:r>
            <a:r>
              <a:rPr lang="en-US" altLang="ko-KR" sz="800" dirty="0"/>
              <a:t>]</a:t>
            </a:r>
          </a:p>
          <a:p>
            <a:pPr fontAlgn="ctr"/>
            <a:endParaRPr lang="en-US" altLang="ko-KR" sz="800" dirty="0"/>
          </a:p>
          <a:p>
            <a:pPr fontAlgn="ctr"/>
            <a:r>
              <a:rPr lang="en-US" altLang="ko-KR" sz="800" dirty="0"/>
              <a:t>■ </a:t>
            </a:r>
            <a:r>
              <a:rPr lang="ko-KR" altLang="en-US" sz="800" dirty="0"/>
              <a:t>바이오산업 동향 분석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 </a:t>
            </a:r>
          </a:p>
          <a:p>
            <a:pPr fontAlgn="ctr"/>
            <a:endParaRPr lang="ko-KR" altLang="en-US" sz="800" dirty="0"/>
          </a:p>
          <a:p>
            <a:pPr fontAlgn="ctr"/>
            <a:r>
              <a:rPr lang="ko-KR" altLang="en-US" sz="800" dirty="0"/>
              <a:t>□ 국내 </a:t>
            </a:r>
            <a:r>
              <a:rPr lang="ko-KR" altLang="en-US" sz="800" dirty="0" err="1"/>
              <a:t>바이오기업</a:t>
            </a:r>
            <a:r>
              <a:rPr lang="ko-KR" altLang="en-US" sz="800" dirty="0"/>
              <a:t> </a:t>
            </a:r>
            <a:r>
              <a:rPr lang="en-US" altLang="ko-KR" sz="800" dirty="0"/>
              <a:t>1,238</a:t>
            </a:r>
            <a:r>
              <a:rPr lang="ko-KR" altLang="en-US" sz="800" dirty="0"/>
              <a:t>개사를 대상으로 실시한 「</a:t>
            </a:r>
            <a:r>
              <a:rPr lang="en-US" altLang="ko-KR" sz="800" dirty="0"/>
              <a:t>2019</a:t>
            </a:r>
            <a:r>
              <a:rPr lang="ko-KR" altLang="en-US" sz="800" dirty="0"/>
              <a:t>년 기준 국내 바이오산업 </a:t>
            </a:r>
            <a:r>
              <a:rPr lang="ko-KR" altLang="en-US" sz="800" dirty="0" err="1"/>
              <a:t>실태조사」결과</a:t>
            </a:r>
            <a:endParaRPr lang="ko-KR" altLang="en-US" sz="800" dirty="0"/>
          </a:p>
          <a:p>
            <a:pPr fontAlgn="ctr"/>
            <a:r>
              <a:rPr lang="ko-KR" altLang="en-US" sz="800" dirty="0"/>
              <a:t> </a:t>
            </a:r>
          </a:p>
          <a:p>
            <a:pPr fontAlgn="ctr"/>
            <a:r>
              <a:rPr lang="ko-KR" altLang="en-US" sz="800" dirty="0"/>
              <a:t> </a:t>
            </a:r>
            <a:r>
              <a:rPr lang="en-US" altLang="ko-KR" sz="800" dirty="0"/>
              <a:t>&lt;2019</a:t>
            </a:r>
            <a:r>
              <a:rPr lang="ko-KR" altLang="en-US" sz="800" dirty="0"/>
              <a:t>년 기준 국내 바이오산업 실태조사 개요</a:t>
            </a:r>
            <a:r>
              <a:rPr lang="en-US" altLang="ko-KR" sz="800" dirty="0"/>
              <a:t>&gt;</a:t>
            </a:r>
          </a:p>
          <a:p>
            <a:pPr fontAlgn="ctr"/>
            <a:r>
              <a:rPr lang="en-US" altLang="ko-KR" sz="800" dirty="0"/>
              <a:t>▶ </a:t>
            </a:r>
            <a:r>
              <a:rPr lang="ko-KR" altLang="en-US" sz="800" dirty="0"/>
              <a:t>조사개요 </a:t>
            </a:r>
            <a:r>
              <a:rPr lang="en-US" altLang="ko-KR" sz="800" dirty="0"/>
              <a:t>: </a:t>
            </a:r>
            <a:r>
              <a:rPr lang="ko-KR" altLang="en-US" sz="800" dirty="0"/>
              <a:t>바이오산업분류체계</a:t>
            </a:r>
            <a:r>
              <a:rPr lang="en-US" altLang="ko-KR" sz="800" dirty="0"/>
              <a:t>(KS J 1009)</a:t>
            </a:r>
            <a:r>
              <a:rPr lang="ko-KR" altLang="en-US" sz="800" dirty="0"/>
              <a:t>를 바탕으로 국내 </a:t>
            </a:r>
            <a:r>
              <a:rPr lang="en-US" altLang="ko-KR" sz="800" dirty="0"/>
              <a:t>1,003</a:t>
            </a:r>
            <a:r>
              <a:rPr lang="ko-KR" altLang="en-US" sz="800" dirty="0"/>
              <a:t>개 바이오 기업*에 대한 직접 실태조사 진행</a:t>
            </a:r>
          </a:p>
          <a:p>
            <a:pPr fontAlgn="ctr"/>
            <a:r>
              <a:rPr lang="ko-KR" altLang="en-US" sz="800" dirty="0"/>
              <a:t>   * </a:t>
            </a:r>
            <a:r>
              <a:rPr lang="en-US" altLang="ko-KR" sz="800" dirty="0"/>
              <a:t>1,238</a:t>
            </a:r>
            <a:r>
              <a:rPr lang="ko-KR" altLang="en-US" sz="800" dirty="0"/>
              <a:t>개 대상기업 중 실태조사에 응한 기업 수</a:t>
            </a:r>
          </a:p>
          <a:p>
            <a:pPr fontAlgn="ctr"/>
            <a:r>
              <a:rPr lang="ko-KR" altLang="en-US" sz="800" dirty="0"/>
              <a:t>▶ 조사대상기간 </a:t>
            </a:r>
            <a:r>
              <a:rPr lang="en-US" altLang="ko-KR" sz="800" dirty="0"/>
              <a:t>: `19.1</a:t>
            </a:r>
            <a:r>
              <a:rPr lang="ko-KR" altLang="en-US" sz="800" dirty="0"/>
              <a:t>월～</a:t>
            </a:r>
            <a:r>
              <a:rPr lang="en-US" altLang="ko-KR" sz="800" dirty="0"/>
              <a:t>`19.12</a:t>
            </a:r>
            <a:r>
              <a:rPr lang="ko-KR" altLang="en-US" sz="800" dirty="0"/>
              <a:t>월 </a:t>
            </a:r>
            <a:r>
              <a:rPr lang="en-US" altLang="ko-KR" sz="800" dirty="0"/>
              <a:t>(1</a:t>
            </a:r>
            <a:r>
              <a:rPr lang="ko-KR" altLang="en-US" sz="800" dirty="0"/>
              <a:t>년간</a:t>
            </a:r>
            <a:r>
              <a:rPr lang="en-US" altLang="ko-KR" sz="800" dirty="0"/>
              <a:t>)</a:t>
            </a:r>
          </a:p>
          <a:p>
            <a:pPr fontAlgn="ctr"/>
            <a:r>
              <a:rPr lang="en-US" altLang="ko-KR" sz="800" dirty="0"/>
              <a:t>▶ </a:t>
            </a:r>
            <a:r>
              <a:rPr lang="ko-KR" altLang="en-US" sz="800" dirty="0"/>
              <a:t>수행기관 </a:t>
            </a:r>
            <a:r>
              <a:rPr lang="en-US" altLang="ko-KR" sz="800" dirty="0"/>
              <a:t>: </a:t>
            </a:r>
            <a:r>
              <a:rPr lang="ko-KR" altLang="en-US" sz="800" dirty="0" err="1"/>
              <a:t>한국바이오협회</a:t>
            </a:r>
            <a:r>
              <a:rPr lang="en-US" altLang="ko-KR" sz="800" dirty="0"/>
              <a:t>, </a:t>
            </a:r>
            <a:r>
              <a:rPr lang="ko-KR" altLang="en-US" sz="800" dirty="0"/>
              <a:t>한국기업데이터</a:t>
            </a:r>
          </a:p>
          <a:p>
            <a:pPr fontAlgn="ctr"/>
            <a:r>
              <a:rPr lang="ko-KR" altLang="en-US" sz="800" dirty="0"/>
              <a:t> </a:t>
            </a:r>
          </a:p>
          <a:p>
            <a:pPr fontAlgn="ctr"/>
            <a:r>
              <a:rPr lang="ko-KR" altLang="en-US" sz="800" dirty="0"/>
              <a:t>□ </a:t>
            </a:r>
            <a:r>
              <a:rPr lang="en-US" altLang="ko-KR" sz="800" dirty="0"/>
              <a:t>(</a:t>
            </a:r>
            <a:r>
              <a:rPr lang="ko-KR" altLang="en-US" sz="800" dirty="0"/>
              <a:t>생산</a:t>
            </a:r>
            <a:r>
              <a:rPr lang="en-US" altLang="ko-KR" sz="800" dirty="0"/>
              <a:t>) `19</a:t>
            </a:r>
            <a:r>
              <a:rPr lang="ko-KR" altLang="en-US" sz="800" dirty="0"/>
              <a:t>년 기준 국내 바이오산업 생산규모는 </a:t>
            </a:r>
            <a:r>
              <a:rPr lang="en-US" altLang="ko-KR" sz="800" dirty="0"/>
              <a:t>12</a:t>
            </a:r>
            <a:r>
              <a:rPr lang="ko-KR" altLang="en-US" sz="800" dirty="0"/>
              <a:t>조 </a:t>
            </a:r>
            <a:r>
              <a:rPr lang="en-US" altLang="ko-KR" sz="800" dirty="0"/>
              <a:t>3,235</a:t>
            </a:r>
            <a:r>
              <a:rPr lang="ko-KR" altLang="en-US" sz="800" dirty="0"/>
              <a:t>억원으로 ’</a:t>
            </a:r>
            <a:r>
              <a:rPr lang="en-US" altLang="ko-KR" sz="800" dirty="0"/>
              <a:t>18</a:t>
            </a:r>
            <a:r>
              <a:rPr lang="ko-KR" altLang="en-US" sz="800" dirty="0"/>
              <a:t>년 대비 </a:t>
            </a:r>
            <a:r>
              <a:rPr lang="en-US" altLang="ko-KR" sz="800" dirty="0"/>
              <a:t>16.2% </a:t>
            </a:r>
            <a:r>
              <a:rPr lang="ko-KR" altLang="en-US" sz="800" dirty="0"/>
              <a:t>성장함</a:t>
            </a:r>
          </a:p>
          <a:p>
            <a:pPr fontAlgn="ctr"/>
            <a:r>
              <a:rPr lang="ko-KR" altLang="en-US" sz="800" dirty="0"/>
              <a:t> </a:t>
            </a:r>
          </a:p>
          <a:p>
            <a:pPr fontAlgn="ctr"/>
            <a:r>
              <a:rPr lang="ko-KR" altLang="en-US" sz="800" dirty="0"/>
              <a:t>□ </a:t>
            </a:r>
            <a:r>
              <a:rPr lang="en-US" altLang="ko-KR" sz="800" dirty="0"/>
              <a:t>(</a:t>
            </a:r>
            <a:r>
              <a:rPr lang="ko-KR" altLang="en-US" sz="800" dirty="0"/>
              <a:t>수출입</a:t>
            </a:r>
            <a:r>
              <a:rPr lang="en-US" altLang="ko-KR" sz="800" dirty="0"/>
              <a:t>) `19</a:t>
            </a:r>
            <a:r>
              <a:rPr lang="ko-KR" altLang="en-US" sz="800" dirty="0"/>
              <a:t>년 기준 국내 바이오산업 수출은 </a:t>
            </a:r>
            <a:r>
              <a:rPr lang="en-US" altLang="ko-KR" sz="800" dirty="0"/>
              <a:t>6</a:t>
            </a:r>
            <a:r>
              <a:rPr lang="ko-KR" altLang="en-US" sz="800" dirty="0"/>
              <a:t>조 </a:t>
            </a:r>
            <a:r>
              <a:rPr lang="en-US" altLang="ko-KR" sz="800" dirty="0"/>
              <a:t>7,124</a:t>
            </a:r>
            <a:r>
              <a:rPr lang="ko-KR" altLang="en-US" sz="800" dirty="0"/>
              <a:t>억원으로 전년대비 </a:t>
            </a:r>
            <a:r>
              <a:rPr lang="en-US" altLang="ko-KR" sz="800" dirty="0"/>
              <a:t>28.1% </a:t>
            </a:r>
            <a:r>
              <a:rPr lang="ko-KR" altLang="en-US" sz="800" dirty="0"/>
              <a:t>증가하였으며</a:t>
            </a:r>
            <a:r>
              <a:rPr lang="en-US" altLang="ko-KR" sz="800" dirty="0"/>
              <a:t>, </a:t>
            </a:r>
            <a:r>
              <a:rPr lang="ko-KR" altLang="en-US" sz="800" dirty="0"/>
              <a:t>수입은 </a:t>
            </a:r>
            <a:r>
              <a:rPr lang="en-US" altLang="ko-KR" sz="800" dirty="0"/>
              <a:t>1</a:t>
            </a:r>
            <a:r>
              <a:rPr lang="ko-KR" altLang="en-US" sz="800" dirty="0"/>
              <a:t>조 </a:t>
            </a:r>
            <a:r>
              <a:rPr lang="en-US" altLang="ko-KR" sz="800" dirty="0"/>
              <a:t>9,644</a:t>
            </a:r>
            <a:r>
              <a:rPr lang="ko-KR" altLang="en-US" sz="800" dirty="0"/>
              <a:t>억원으로 전년 대비 </a:t>
            </a:r>
            <a:r>
              <a:rPr lang="en-US" altLang="ko-KR" sz="800" dirty="0"/>
              <a:t>13.7% </a:t>
            </a:r>
            <a:r>
              <a:rPr lang="ko-KR" altLang="en-US" sz="800" dirty="0"/>
              <a:t>증가한 것으로 나타나</a:t>
            </a:r>
            <a:r>
              <a:rPr lang="en-US" altLang="ko-KR" sz="800" dirty="0"/>
              <a:t>, 4</a:t>
            </a:r>
            <a:r>
              <a:rPr lang="ko-KR" altLang="en-US" sz="800" dirty="0"/>
              <a:t>조 </a:t>
            </a:r>
            <a:r>
              <a:rPr lang="en-US" altLang="ko-KR" sz="800" dirty="0"/>
              <a:t>7,480</a:t>
            </a:r>
            <a:r>
              <a:rPr lang="ko-KR" altLang="en-US" sz="800" dirty="0"/>
              <a:t>억원의 무역수지 흑자를 시현</a:t>
            </a:r>
          </a:p>
          <a:p>
            <a:pPr fontAlgn="ctr"/>
            <a:r>
              <a:rPr lang="ko-KR" altLang="en-US" sz="800" dirty="0"/>
              <a:t> </a:t>
            </a:r>
            <a:r>
              <a:rPr lang="ko-KR" altLang="en-US" sz="800" dirty="0" err="1"/>
              <a:t>ㅇ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/>
              <a:t>수출</a:t>
            </a:r>
            <a:r>
              <a:rPr lang="en-US" altLang="ko-KR" sz="800" dirty="0"/>
              <a:t>) </a:t>
            </a:r>
            <a:r>
              <a:rPr lang="ko-KR" altLang="en-US" sz="800" dirty="0"/>
              <a:t>분야별로는 </a:t>
            </a:r>
            <a:r>
              <a:rPr lang="ko-KR" altLang="en-US" sz="800" dirty="0" err="1"/>
              <a:t>바이오의약산업</a:t>
            </a:r>
            <a:r>
              <a:rPr lang="ko-KR" altLang="en-US" sz="800" dirty="0"/>
              <a:t> 수출이 </a:t>
            </a:r>
            <a:r>
              <a:rPr lang="en-US" altLang="ko-KR" sz="800" dirty="0"/>
              <a:t>2</a:t>
            </a:r>
            <a:r>
              <a:rPr lang="ko-KR" altLang="en-US" sz="800" dirty="0"/>
              <a:t>조 </a:t>
            </a:r>
            <a:r>
              <a:rPr lang="en-US" altLang="ko-KR" sz="800" dirty="0"/>
              <a:t>6,152</a:t>
            </a:r>
            <a:r>
              <a:rPr lang="ko-KR" altLang="en-US" sz="800" dirty="0"/>
              <a:t>억원으로 가장 큰 비중을 차지</a:t>
            </a:r>
          </a:p>
          <a:p>
            <a:pPr fontAlgn="ctr"/>
            <a:r>
              <a:rPr lang="ko-KR" altLang="en-US" sz="800" dirty="0"/>
              <a:t>    </a:t>
            </a:r>
            <a:r>
              <a:rPr lang="en-US" altLang="ko-KR" sz="800" dirty="0"/>
              <a:t>- </a:t>
            </a:r>
            <a:r>
              <a:rPr lang="ko-KR" altLang="en-US" sz="800" dirty="0"/>
              <a:t>품목별로는 수출 규모가 가장 큰 제품은 사료첨가제로 </a:t>
            </a:r>
            <a:r>
              <a:rPr lang="en-US" altLang="ko-KR" sz="800" dirty="0"/>
              <a:t>1</a:t>
            </a:r>
            <a:r>
              <a:rPr lang="ko-KR" altLang="en-US" sz="800" dirty="0"/>
              <a:t>조 </a:t>
            </a:r>
            <a:r>
              <a:rPr lang="en-US" altLang="ko-KR" sz="800" dirty="0"/>
              <a:t>8,351</a:t>
            </a:r>
            <a:r>
              <a:rPr lang="ko-KR" altLang="en-US" sz="800" dirty="0"/>
              <a:t>억 원</a:t>
            </a:r>
            <a:r>
              <a:rPr lang="en-US" altLang="ko-KR" sz="800" dirty="0"/>
              <a:t>(27.3%)</a:t>
            </a:r>
            <a:r>
              <a:rPr lang="ko-KR" altLang="en-US" sz="800" dirty="0"/>
              <a:t>이며</a:t>
            </a:r>
            <a:r>
              <a:rPr lang="en-US" altLang="ko-KR" sz="800" dirty="0"/>
              <a:t>, </a:t>
            </a:r>
            <a:r>
              <a:rPr lang="ko-KR" altLang="en-US" sz="800" dirty="0"/>
              <a:t>다음으로 </a:t>
            </a:r>
            <a:r>
              <a:rPr lang="ko-KR" altLang="en-US" sz="800" dirty="0" err="1"/>
              <a:t>치료용항체</a:t>
            </a:r>
            <a:r>
              <a:rPr lang="ko-KR" altLang="en-US" sz="800" dirty="0"/>
              <a:t> 및 </a:t>
            </a:r>
            <a:r>
              <a:rPr lang="ko-KR" altLang="en-US" sz="800" dirty="0" err="1"/>
              <a:t>사이토카인제제</a:t>
            </a:r>
            <a:r>
              <a:rPr lang="ko-KR" altLang="en-US" sz="800" dirty="0"/>
              <a:t> </a:t>
            </a:r>
            <a:r>
              <a:rPr lang="en-US" altLang="ko-KR" sz="800" dirty="0"/>
              <a:t>1</a:t>
            </a:r>
            <a:r>
              <a:rPr lang="ko-KR" altLang="en-US" sz="800" dirty="0"/>
              <a:t>조 </a:t>
            </a:r>
            <a:r>
              <a:rPr lang="en-US" altLang="ko-KR" sz="800" dirty="0"/>
              <a:t>7,223</a:t>
            </a:r>
            <a:r>
              <a:rPr lang="ko-KR" altLang="en-US" sz="800" dirty="0"/>
              <a:t>억 원</a:t>
            </a:r>
            <a:r>
              <a:rPr lang="en-US" altLang="ko-KR" sz="800" dirty="0"/>
              <a:t>(25.7%), </a:t>
            </a:r>
            <a:r>
              <a:rPr lang="ko-KR" altLang="en-US" sz="800" dirty="0" err="1"/>
              <a:t>바이오위탁생산</a:t>
            </a:r>
            <a:r>
              <a:rPr lang="en-US" altLang="ko-KR" sz="800" dirty="0"/>
              <a:t>·</a:t>
            </a:r>
            <a:r>
              <a:rPr lang="ko-KR" altLang="en-US" sz="800" dirty="0"/>
              <a:t>대행서비스 </a:t>
            </a:r>
            <a:r>
              <a:rPr lang="en-US" altLang="ko-KR" sz="800" dirty="0"/>
              <a:t>7,281</a:t>
            </a:r>
            <a:r>
              <a:rPr lang="ko-KR" altLang="en-US" sz="800" dirty="0"/>
              <a:t>억 원</a:t>
            </a:r>
            <a:r>
              <a:rPr lang="en-US" altLang="ko-KR" sz="800" dirty="0"/>
              <a:t>(10.8%), </a:t>
            </a:r>
            <a:r>
              <a:rPr lang="ko-KR" altLang="en-US" sz="800" dirty="0"/>
              <a:t>식품첨가물 </a:t>
            </a:r>
            <a:r>
              <a:rPr lang="en-US" altLang="ko-KR" sz="800" dirty="0"/>
              <a:t>5,310</a:t>
            </a:r>
            <a:r>
              <a:rPr lang="ko-KR" altLang="en-US" sz="800" dirty="0"/>
              <a:t>억 원</a:t>
            </a:r>
            <a:r>
              <a:rPr lang="en-US" altLang="ko-KR" sz="800" dirty="0"/>
              <a:t>(7.9%), </a:t>
            </a:r>
            <a:r>
              <a:rPr lang="ko-KR" altLang="en-US" sz="800" dirty="0"/>
              <a:t>체외진단 </a:t>
            </a:r>
            <a:r>
              <a:rPr lang="en-US" altLang="ko-KR" sz="800" dirty="0"/>
              <a:t>4,802</a:t>
            </a:r>
            <a:r>
              <a:rPr lang="ko-KR" altLang="en-US" sz="800" dirty="0"/>
              <a:t>억 원</a:t>
            </a:r>
            <a:r>
              <a:rPr lang="en-US" altLang="ko-KR" sz="800" dirty="0"/>
              <a:t>(7.2%) </a:t>
            </a:r>
            <a:r>
              <a:rPr lang="ko-KR" altLang="en-US" sz="800" dirty="0"/>
              <a:t>순으로 나타남</a:t>
            </a:r>
          </a:p>
          <a:p>
            <a:pPr fontAlgn="ctr"/>
            <a:r>
              <a:rPr lang="ko-KR" altLang="en-US" sz="800" dirty="0"/>
              <a:t> </a:t>
            </a:r>
            <a:r>
              <a:rPr lang="ko-KR" altLang="en-US" sz="800" dirty="0" err="1"/>
              <a:t>ㅇ</a:t>
            </a:r>
            <a:r>
              <a:rPr lang="en-US" altLang="ko-KR" sz="800" dirty="0"/>
              <a:t>(</a:t>
            </a:r>
            <a:r>
              <a:rPr lang="ko-KR" altLang="en-US" sz="800" dirty="0"/>
              <a:t>수입</a:t>
            </a:r>
            <a:r>
              <a:rPr lang="en-US" altLang="ko-KR" sz="800" dirty="0"/>
              <a:t>) </a:t>
            </a:r>
            <a:r>
              <a:rPr lang="ko-KR" altLang="en-US" sz="800" dirty="0"/>
              <a:t>전체 수입액 중 </a:t>
            </a:r>
            <a:r>
              <a:rPr lang="ko-KR" altLang="en-US" sz="800" dirty="0" err="1"/>
              <a:t>치료용항체</a:t>
            </a:r>
            <a:r>
              <a:rPr lang="ko-KR" altLang="en-US" sz="800" dirty="0"/>
              <a:t> 및 </a:t>
            </a:r>
            <a:r>
              <a:rPr lang="ko-KR" altLang="en-US" sz="800" dirty="0" err="1"/>
              <a:t>사이토카인제제가</a:t>
            </a:r>
            <a:r>
              <a:rPr lang="ko-KR" altLang="en-US" sz="800" dirty="0"/>
              <a:t> </a:t>
            </a:r>
            <a:r>
              <a:rPr lang="en-US" altLang="ko-KR" sz="800" dirty="0"/>
              <a:t>6,702</a:t>
            </a:r>
            <a:r>
              <a:rPr lang="ko-KR" altLang="en-US" sz="800" dirty="0"/>
              <a:t>억 원</a:t>
            </a:r>
            <a:r>
              <a:rPr lang="en-US" altLang="ko-KR" sz="800" dirty="0"/>
              <a:t>(34.1%)</a:t>
            </a:r>
            <a:r>
              <a:rPr lang="ko-KR" altLang="en-US" sz="800" dirty="0"/>
              <a:t>으로 가장 큰 규모를 보였으며</a:t>
            </a:r>
            <a:r>
              <a:rPr lang="en-US" altLang="ko-KR" sz="800" dirty="0"/>
              <a:t>, </a:t>
            </a:r>
            <a:r>
              <a:rPr lang="ko-KR" altLang="en-US" sz="800" dirty="0"/>
              <a:t>다음으로는 백신</a:t>
            </a:r>
          </a:p>
          <a:p>
            <a:pPr fontAlgn="ctr"/>
            <a:r>
              <a:rPr lang="ko-KR" altLang="en-US" sz="800" dirty="0"/>
              <a:t>    </a:t>
            </a:r>
            <a:r>
              <a:rPr lang="en-US" altLang="ko-KR" sz="800" dirty="0"/>
              <a:t>3,004</a:t>
            </a:r>
            <a:r>
              <a:rPr lang="ko-KR" altLang="en-US" sz="800" dirty="0"/>
              <a:t>억 원</a:t>
            </a:r>
            <a:r>
              <a:rPr lang="en-US" altLang="ko-KR" sz="800" dirty="0"/>
              <a:t>(15.3%), </a:t>
            </a:r>
            <a:r>
              <a:rPr lang="ko-KR" altLang="en-US" sz="800" dirty="0"/>
              <a:t>호르몬제 </a:t>
            </a:r>
            <a:r>
              <a:rPr lang="en-US" altLang="ko-KR" sz="800" dirty="0"/>
              <a:t>2,963</a:t>
            </a:r>
            <a:r>
              <a:rPr lang="ko-KR" altLang="en-US" sz="800" dirty="0"/>
              <a:t>억 원</a:t>
            </a:r>
            <a:r>
              <a:rPr lang="en-US" altLang="ko-KR" sz="800" dirty="0"/>
              <a:t>(15.1%), </a:t>
            </a:r>
            <a:r>
              <a:rPr lang="ko-KR" altLang="en-US" sz="800" dirty="0"/>
              <a:t>혈액제제 </a:t>
            </a:r>
            <a:r>
              <a:rPr lang="en-US" altLang="ko-KR" sz="800" dirty="0"/>
              <a:t>2,682</a:t>
            </a:r>
            <a:r>
              <a:rPr lang="ko-KR" altLang="en-US" sz="800" dirty="0"/>
              <a:t>억 원</a:t>
            </a:r>
            <a:r>
              <a:rPr lang="en-US" altLang="ko-KR" sz="800" dirty="0"/>
              <a:t>(13.7%), </a:t>
            </a:r>
            <a:r>
              <a:rPr lang="ko-KR" altLang="en-US" sz="800" dirty="0" err="1"/>
              <a:t>기타바이오의약품</a:t>
            </a:r>
            <a:r>
              <a:rPr lang="ko-KR" altLang="en-US" sz="800" dirty="0"/>
              <a:t> </a:t>
            </a:r>
            <a:r>
              <a:rPr lang="en-US" altLang="ko-KR" sz="800" dirty="0"/>
              <a:t>899</a:t>
            </a:r>
            <a:r>
              <a:rPr lang="ko-KR" altLang="en-US" sz="800" dirty="0"/>
              <a:t>억 원</a:t>
            </a:r>
            <a:r>
              <a:rPr lang="en-US" altLang="ko-KR" sz="800" dirty="0"/>
              <a:t>(4.6%) </a:t>
            </a:r>
            <a:r>
              <a:rPr lang="ko-KR" altLang="en-US" sz="800" dirty="0"/>
              <a:t>순으로 나타남</a:t>
            </a:r>
          </a:p>
          <a:p>
            <a:pPr fontAlgn="ctr"/>
            <a:r>
              <a:rPr lang="ko-KR" altLang="en-US" sz="800" dirty="0"/>
              <a:t> </a:t>
            </a:r>
          </a:p>
          <a:p>
            <a:pPr fontAlgn="ctr"/>
            <a:r>
              <a:rPr lang="ko-KR" altLang="en-US" sz="800" dirty="0"/>
              <a:t>□ </a:t>
            </a:r>
            <a:r>
              <a:rPr lang="en-US" altLang="ko-KR" sz="800" dirty="0"/>
              <a:t>(</a:t>
            </a:r>
            <a:r>
              <a:rPr lang="ko-KR" altLang="en-US" sz="800" dirty="0"/>
              <a:t>인력</a:t>
            </a:r>
            <a:r>
              <a:rPr lang="en-US" altLang="ko-KR" sz="800" dirty="0"/>
              <a:t>/</a:t>
            </a:r>
            <a:r>
              <a:rPr lang="ko-KR" altLang="en-US" sz="800" dirty="0"/>
              <a:t>투자</a:t>
            </a:r>
            <a:r>
              <a:rPr lang="en-US" altLang="ko-KR" sz="800" dirty="0"/>
              <a:t>) `19</a:t>
            </a:r>
            <a:r>
              <a:rPr lang="ko-KR" altLang="en-US" sz="800" dirty="0"/>
              <a:t>년 기준 국내 바이오산업 고용 인력은 </a:t>
            </a:r>
            <a:r>
              <a:rPr lang="en-US" altLang="ko-KR" sz="800" dirty="0"/>
              <a:t>49,113</a:t>
            </a:r>
            <a:r>
              <a:rPr lang="ko-KR" altLang="en-US" sz="800" dirty="0"/>
              <a:t>명으로 </a:t>
            </a:r>
            <a:r>
              <a:rPr lang="en-US" altLang="ko-KR" sz="800" dirty="0"/>
              <a:t>`18</a:t>
            </a:r>
            <a:r>
              <a:rPr lang="ko-KR" altLang="en-US" sz="800" dirty="0"/>
              <a:t>년 대비 </a:t>
            </a:r>
            <a:r>
              <a:rPr lang="en-US" altLang="ko-KR" sz="800" dirty="0"/>
              <a:t>5.6% </a:t>
            </a:r>
            <a:r>
              <a:rPr lang="ko-KR" altLang="en-US" sz="800" dirty="0"/>
              <a:t>증가하였으며</a:t>
            </a:r>
            <a:r>
              <a:rPr lang="en-US" altLang="ko-KR" sz="800" dirty="0"/>
              <a:t>, </a:t>
            </a:r>
            <a:r>
              <a:rPr lang="ko-KR" altLang="en-US" sz="800" dirty="0"/>
              <a:t>투자규모도 </a:t>
            </a:r>
            <a:r>
              <a:rPr lang="en-US" altLang="ko-KR" sz="800" dirty="0"/>
              <a:t>`19</a:t>
            </a:r>
            <a:r>
              <a:rPr lang="ko-KR" altLang="en-US" sz="800" dirty="0"/>
              <a:t>년</a:t>
            </a:r>
          </a:p>
          <a:p>
            <a:pPr fontAlgn="ctr"/>
            <a:r>
              <a:rPr lang="ko-KR" altLang="en-US" sz="800" dirty="0"/>
              <a:t>    </a:t>
            </a:r>
            <a:r>
              <a:rPr lang="en-US" altLang="ko-KR" sz="800" dirty="0"/>
              <a:t>2</a:t>
            </a:r>
            <a:r>
              <a:rPr lang="ko-KR" altLang="en-US" sz="800" dirty="0"/>
              <a:t>조 </a:t>
            </a:r>
            <a:r>
              <a:rPr lang="en-US" altLang="ko-KR" sz="800" dirty="0"/>
              <a:t>5,864</a:t>
            </a:r>
            <a:r>
              <a:rPr lang="ko-KR" altLang="en-US" sz="800" dirty="0"/>
              <a:t>억 원으로 </a:t>
            </a:r>
            <a:r>
              <a:rPr lang="en-US" altLang="ko-KR" sz="800" dirty="0"/>
              <a:t>`18</a:t>
            </a:r>
            <a:r>
              <a:rPr lang="ko-KR" altLang="en-US" sz="800" dirty="0"/>
              <a:t>년 대비 </a:t>
            </a:r>
            <a:r>
              <a:rPr lang="en-US" altLang="ko-KR" sz="800" dirty="0"/>
              <a:t>7.8% </a:t>
            </a:r>
            <a:r>
              <a:rPr lang="ko-KR" altLang="en-US" sz="800" dirty="0"/>
              <a:t>증가함</a:t>
            </a:r>
          </a:p>
          <a:p>
            <a:pPr fontAlgn="ctr"/>
            <a:r>
              <a:rPr lang="ko-KR" altLang="en-US" sz="800" dirty="0"/>
              <a:t> </a:t>
            </a:r>
            <a:r>
              <a:rPr lang="ko-KR" altLang="en-US" sz="800" dirty="0" err="1"/>
              <a:t>ㅇ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/>
              <a:t>인력</a:t>
            </a:r>
            <a:r>
              <a:rPr lang="en-US" altLang="ko-KR" sz="800" dirty="0"/>
              <a:t>) `19</a:t>
            </a:r>
            <a:r>
              <a:rPr lang="ko-KR" altLang="en-US" sz="800" dirty="0"/>
              <a:t>년 기준 고용인력은 전년대비 학사 </a:t>
            </a:r>
            <a:r>
              <a:rPr lang="en-US" altLang="ko-KR" sz="800" dirty="0"/>
              <a:t>7.5%, </a:t>
            </a:r>
            <a:r>
              <a:rPr lang="ko-KR" altLang="en-US" sz="800" dirty="0"/>
              <a:t>석사 </a:t>
            </a:r>
            <a:r>
              <a:rPr lang="en-US" altLang="ko-KR" sz="800" dirty="0"/>
              <a:t>3.2%, </a:t>
            </a:r>
            <a:r>
              <a:rPr lang="ko-KR" altLang="en-US" sz="800" dirty="0"/>
              <a:t>박사 </a:t>
            </a:r>
            <a:r>
              <a:rPr lang="en-US" altLang="ko-KR" sz="800" dirty="0"/>
              <a:t>-1.6% </a:t>
            </a:r>
            <a:r>
              <a:rPr lang="ko-KR" altLang="en-US" sz="800" dirty="0"/>
              <a:t>증가</a:t>
            </a:r>
          </a:p>
          <a:p>
            <a:pPr fontAlgn="ctr"/>
            <a:r>
              <a:rPr lang="ko-KR" altLang="en-US" sz="800" dirty="0"/>
              <a:t> </a:t>
            </a:r>
            <a:r>
              <a:rPr lang="ko-KR" altLang="en-US" sz="800" dirty="0" err="1"/>
              <a:t>ㅇ</a:t>
            </a:r>
            <a:r>
              <a:rPr lang="ko-KR" altLang="en-US" sz="800" dirty="0"/>
              <a:t> </a:t>
            </a:r>
            <a:r>
              <a:rPr lang="en-US" altLang="ko-KR" sz="800" dirty="0"/>
              <a:t>(</a:t>
            </a:r>
            <a:r>
              <a:rPr lang="ko-KR" altLang="en-US" sz="800" dirty="0"/>
              <a:t>투자</a:t>
            </a:r>
            <a:r>
              <a:rPr lang="en-US" altLang="ko-KR" sz="800" dirty="0"/>
              <a:t>) `19</a:t>
            </a:r>
            <a:r>
              <a:rPr lang="ko-KR" altLang="en-US" sz="800" dirty="0"/>
              <a:t>년 기준 바이오산업 부문 총투자규모는 </a:t>
            </a:r>
            <a:r>
              <a:rPr lang="en-US" altLang="ko-KR" sz="800" dirty="0"/>
              <a:t>2</a:t>
            </a:r>
            <a:r>
              <a:rPr lang="ko-KR" altLang="en-US" sz="800" dirty="0"/>
              <a:t>조 </a:t>
            </a:r>
            <a:r>
              <a:rPr lang="en-US" altLang="ko-KR" sz="800" dirty="0"/>
              <a:t>5,864</a:t>
            </a:r>
            <a:r>
              <a:rPr lang="ko-KR" altLang="en-US" sz="800" dirty="0"/>
              <a:t>억 원이며</a:t>
            </a:r>
            <a:r>
              <a:rPr lang="en-US" altLang="ko-KR" sz="800" dirty="0"/>
              <a:t>, </a:t>
            </a:r>
            <a:r>
              <a:rPr lang="ko-KR" altLang="en-US" sz="800" dirty="0"/>
              <a:t>이 가운데 연구개발비는 </a:t>
            </a:r>
            <a:r>
              <a:rPr lang="en-US" altLang="ko-KR" sz="800" dirty="0"/>
              <a:t>71.1%, </a:t>
            </a:r>
            <a:r>
              <a:rPr lang="ko-KR" altLang="en-US" sz="800" dirty="0"/>
              <a:t>시설투자비는 </a:t>
            </a:r>
            <a:r>
              <a:rPr lang="en-US" altLang="ko-KR" sz="800" dirty="0"/>
              <a:t>28.9%</a:t>
            </a:r>
            <a:r>
              <a:rPr lang="ko-KR" altLang="en-US" sz="800" dirty="0"/>
              <a:t>를 차지함</a:t>
            </a:r>
          </a:p>
          <a:p>
            <a:pPr fontAlgn="ctr"/>
            <a:r>
              <a:rPr lang="ko-KR" altLang="en-US" sz="800" dirty="0"/>
              <a:t>     </a:t>
            </a:r>
            <a:r>
              <a:rPr lang="en-US" altLang="ko-KR" sz="800" dirty="0"/>
              <a:t>- </a:t>
            </a:r>
            <a:r>
              <a:rPr lang="ko-KR" altLang="en-US" sz="800" dirty="0"/>
              <a:t>연구개발비는 </a:t>
            </a:r>
            <a:r>
              <a:rPr lang="en-US" altLang="ko-KR" sz="800" dirty="0"/>
              <a:t>`18</a:t>
            </a:r>
            <a:r>
              <a:rPr lang="ko-KR" altLang="en-US" sz="800" dirty="0"/>
              <a:t>년도보다 </a:t>
            </a:r>
            <a:r>
              <a:rPr lang="en-US" altLang="ko-KR" sz="800" dirty="0"/>
              <a:t>1,422</a:t>
            </a:r>
            <a:r>
              <a:rPr lang="ko-KR" altLang="en-US" sz="800" dirty="0"/>
              <a:t>억 원</a:t>
            </a:r>
            <a:r>
              <a:rPr lang="en-US" altLang="ko-KR" sz="800" dirty="0"/>
              <a:t>(8.4%) </a:t>
            </a:r>
            <a:r>
              <a:rPr lang="ko-KR" altLang="en-US" sz="800" dirty="0"/>
              <a:t>증가</a:t>
            </a:r>
            <a:r>
              <a:rPr lang="en-US" altLang="ko-KR" sz="800" dirty="0"/>
              <a:t>, </a:t>
            </a:r>
            <a:r>
              <a:rPr lang="ko-KR" altLang="en-US" sz="800" dirty="0"/>
              <a:t>시설투자비는 </a:t>
            </a:r>
            <a:r>
              <a:rPr lang="en-US" altLang="ko-KR" sz="800" dirty="0"/>
              <a:t>442</a:t>
            </a:r>
            <a:r>
              <a:rPr lang="ko-KR" altLang="en-US" sz="800" dirty="0"/>
              <a:t>억 원</a:t>
            </a:r>
            <a:r>
              <a:rPr lang="en-US" altLang="ko-KR" sz="800" dirty="0"/>
              <a:t>(6.3%) </a:t>
            </a:r>
            <a:r>
              <a:rPr lang="ko-KR" altLang="en-US" sz="800" dirty="0"/>
              <a:t>증가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C0851-8C60-42B0-9821-16050349E4AF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산업통상자원부 </a:t>
            </a:r>
            <a:r>
              <a:rPr lang="en-US" altLang="ko-KR" dirty="0"/>
              <a:t>- </a:t>
            </a:r>
            <a:r>
              <a:rPr lang="ko-KR" altLang="en-US" b="1" dirty="0"/>
              <a:t>국내 바이오산업 동향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820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24EA8-AB09-494C-8995-BAF0F8260ECC}"/>
              </a:ext>
            </a:extLst>
          </p:cNvPr>
          <p:cNvSpPr txBox="1"/>
          <p:nvPr/>
        </p:nvSpPr>
        <p:spPr>
          <a:xfrm>
            <a:off x="5865168" y="2896613"/>
            <a:ext cx="5091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출처 </a:t>
            </a:r>
            <a:r>
              <a:rPr lang="en-US" altLang="ko-KR" dirty="0"/>
              <a:t>: 2019</a:t>
            </a:r>
            <a:r>
              <a:rPr lang="ko-KR" altLang="en-US" dirty="0"/>
              <a:t>년 기준 </a:t>
            </a:r>
            <a:r>
              <a:rPr lang="ko-KR" altLang="en-US" dirty="0" err="1"/>
              <a:t>국내바이오산업실태조사</a:t>
            </a:r>
            <a:r>
              <a:rPr lang="en-US" altLang="ko-KR" dirty="0"/>
              <a:t>(</a:t>
            </a:r>
            <a:r>
              <a:rPr lang="ko-KR" altLang="en-US" dirty="0"/>
              <a:t>승인번호 </a:t>
            </a:r>
            <a:r>
              <a:rPr lang="en-US" altLang="ko-KR" dirty="0"/>
              <a:t>115015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</a:p>
          <a:p>
            <a:pPr fontAlgn="ctr"/>
            <a:endParaRPr lang="en-US" altLang="ko-KR" dirty="0"/>
          </a:p>
          <a:p>
            <a:pPr fontAlgn="ctr"/>
            <a:r>
              <a:rPr lang="ko-KR" altLang="en-US" dirty="0"/>
              <a:t>통계생산기관 </a:t>
            </a:r>
            <a:r>
              <a:rPr lang="en-US" altLang="ko-KR" dirty="0"/>
              <a:t>: </a:t>
            </a:r>
            <a:r>
              <a:rPr lang="ko-KR" altLang="en-US" dirty="0"/>
              <a:t>산업통상자원부 </a:t>
            </a:r>
            <a:r>
              <a:rPr lang="ko-KR" altLang="en-US" dirty="0" err="1"/>
              <a:t>바이오융합산업과</a:t>
            </a:r>
            <a:endParaRPr lang="en-US" altLang="ko-KR" dirty="0"/>
          </a:p>
          <a:p>
            <a:pPr fontAlgn="ctr"/>
            <a:endParaRPr lang="ko-KR" altLang="en-US" dirty="0"/>
          </a:p>
          <a:p>
            <a:pPr fontAlgn="ctr"/>
            <a:r>
              <a:rPr lang="ko-KR" altLang="en-US" dirty="0"/>
              <a:t>통계주기 </a:t>
            </a:r>
            <a:r>
              <a:rPr lang="en-US" altLang="ko-KR" dirty="0"/>
              <a:t>: </a:t>
            </a:r>
            <a:r>
              <a:rPr lang="ko-KR" altLang="en-US" dirty="0"/>
              <a:t>매년</a:t>
            </a:r>
            <a:r>
              <a:rPr lang="en-US" altLang="ko-KR" dirty="0"/>
              <a:t>(</a:t>
            </a:r>
            <a:r>
              <a:rPr lang="ko-KR" altLang="en-US" dirty="0"/>
              <a:t>하반기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0C892-5CEF-4E0B-B346-5F0D6903B2B4}"/>
              </a:ext>
            </a:extLst>
          </p:cNvPr>
          <p:cNvSpPr txBox="1"/>
          <p:nvPr/>
        </p:nvSpPr>
        <p:spPr>
          <a:xfrm>
            <a:off x="685800" y="2896613"/>
            <a:ext cx="5091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국내 바이오산업관련 약 </a:t>
            </a:r>
            <a:r>
              <a:rPr lang="en-US" altLang="ko-KR" dirty="0"/>
              <a:t>1,000</a:t>
            </a:r>
            <a:r>
              <a:rPr lang="ko-KR" altLang="en-US" dirty="0"/>
              <a:t>여개 기업을 대상으로 바이오산업분야 일반</a:t>
            </a:r>
            <a:r>
              <a:rPr lang="en-US" altLang="ko-KR" dirty="0"/>
              <a:t>, </a:t>
            </a:r>
            <a:r>
              <a:rPr lang="ko-KR" altLang="en-US" dirty="0"/>
              <a:t>인력</a:t>
            </a:r>
            <a:r>
              <a:rPr lang="en-US" altLang="ko-KR" dirty="0"/>
              <a:t>, </a:t>
            </a:r>
            <a:r>
              <a:rPr lang="ko-KR" altLang="en-US" dirty="0"/>
              <a:t>재무</a:t>
            </a:r>
            <a:r>
              <a:rPr lang="en-US" altLang="ko-KR" dirty="0"/>
              <a:t>, </a:t>
            </a:r>
            <a:r>
              <a:rPr lang="ko-KR" altLang="en-US" dirty="0"/>
              <a:t>바이오산업현황 자료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196AC-6F28-40C1-B214-C5C4335A6697}"/>
              </a:ext>
            </a:extLst>
          </p:cNvPr>
          <p:cNvSpPr txBox="1"/>
          <p:nvPr/>
        </p:nvSpPr>
        <p:spPr>
          <a:xfrm>
            <a:off x="371474" y="188913"/>
            <a:ext cx="808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산업통상자원부 </a:t>
            </a:r>
            <a:r>
              <a:rPr lang="en-US" altLang="ko-KR" dirty="0"/>
              <a:t>- </a:t>
            </a:r>
            <a:r>
              <a:rPr lang="ko-KR" altLang="en-US" b="1" dirty="0"/>
              <a:t>국내 바이오산업 동향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843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461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지표 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7373" y="854825"/>
          <a:ext cx="11196640" cy="575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환경부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국가 온실가스 </a:t>
                      </a:r>
                      <a:r>
                        <a:rPr lang="ko-KR" altLang="en-US" sz="1400" b="0" dirty="0" err="1" smtClean="0">
                          <a:latin typeface="+mj-lt"/>
                        </a:rPr>
                        <a:t>배출현황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온실가스종합정보센터 정보 </a:t>
                      </a:r>
                      <a:r>
                        <a:rPr lang="ko-KR" altLang="en-US" sz="1400" b="0" dirty="0" err="1" smtClean="0">
                          <a:latin typeface="+mj-lt"/>
                        </a:rPr>
                        <a:t>관리팀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경제</a:t>
                      </a:r>
                      <a:r>
                        <a:rPr lang="en-US" altLang="ko-KR" sz="1400" b="0" dirty="0" smtClean="0">
                          <a:latin typeface="+mj-lt"/>
                        </a:rPr>
                        <a:t>.</a:t>
                      </a:r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기후변화와 에너지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온실가스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50" charset="-127"/>
                          <a:cs typeface="+mn-cs"/>
                        </a:rPr>
                        <a:t>환경부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국립공원현황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자연공원과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기후변화와 에너지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 smtClean="0">
                          <a:latin typeface="+mj-lt"/>
                        </a:rPr>
                        <a:t>육상생태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50" charset="-127"/>
                          <a:cs typeface="+mn-cs"/>
                        </a:rPr>
                        <a:t>환경부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대기오염물질 배출량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국가미세먼지정보센터 배출량조사팀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사회</a:t>
                      </a:r>
                      <a:r>
                        <a:rPr lang="en-US" altLang="ko-KR" sz="1400" b="0" dirty="0" smtClean="0">
                          <a:latin typeface="+mj-lt"/>
                        </a:rPr>
                        <a:t>.</a:t>
                      </a:r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생활환경과 오염 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대기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50" charset="-127"/>
                          <a:cs typeface="+mn-cs"/>
                        </a:rPr>
                        <a:t>환경부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대기오염물질 배출업소현황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대기관리과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+mj-lt"/>
                        </a:rPr>
                        <a:t>사회</a:t>
                      </a:r>
                      <a:r>
                        <a:rPr lang="en-US" altLang="ko-KR" sz="1400" b="0" dirty="0" smtClean="0">
                          <a:latin typeface="+mj-lt"/>
                        </a:rPr>
                        <a:t>.</a:t>
                      </a:r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</a:p>
                    <a:p>
                      <a:pPr latinLnBrk="1"/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+mj-lt"/>
                        </a:rPr>
                        <a:t>생활환경과 오염 </a:t>
                      </a:r>
                    </a:p>
                    <a:p>
                      <a:pPr latinLnBrk="1"/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대기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50" charset="-127"/>
                          <a:cs typeface="+mn-cs"/>
                        </a:rPr>
                        <a:t>환경부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멸종위기 야생생물 지정 현황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생물다양성과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생태환경과 자연자원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생물다양성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50" charset="-127"/>
                          <a:cs typeface="+mn-cs"/>
                        </a:rPr>
                        <a:t>환경부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친환경상품구매실적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환경교육팀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사회</a:t>
                      </a:r>
                      <a:r>
                        <a:rPr lang="en-US" altLang="ko-KR" sz="1400" b="0" dirty="0" smtClean="0">
                          <a:latin typeface="+mj-lt"/>
                        </a:rPr>
                        <a:t>.</a:t>
                      </a:r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생활환경과 오염 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환경관리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50" charset="-127"/>
                          <a:cs typeface="+mn-cs"/>
                        </a:rPr>
                        <a:t>환경부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환경오염 분쟁조정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중앙환경분쟁조정위원회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사회</a:t>
                      </a:r>
                      <a:r>
                        <a:rPr lang="en-US" altLang="ko-KR" sz="1400" b="0" dirty="0" smtClean="0">
                          <a:latin typeface="+mj-lt"/>
                        </a:rPr>
                        <a:t>.</a:t>
                      </a:r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+mj-lt"/>
                        </a:rPr>
                        <a:t>생활환경과 오염 </a:t>
                      </a:r>
                    </a:p>
                    <a:p>
                      <a:pPr latinLnBrk="1"/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기타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50" charset="-127"/>
                          <a:cs typeface="+mn-cs"/>
                        </a:rPr>
                        <a:t>환경부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 smtClean="0">
                          <a:latin typeface="+mj-lt"/>
                        </a:rPr>
                        <a:t>수질현황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물환경정책과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사회</a:t>
                      </a:r>
                      <a:r>
                        <a:rPr lang="en-US" altLang="ko-KR" sz="1400" b="0" dirty="0" smtClean="0">
                          <a:latin typeface="+mj-lt"/>
                        </a:rPr>
                        <a:t>.</a:t>
                      </a:r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생활환경과 오염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수질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50" charset="-127"/>
                          <a:cs typeface="+mn-cs"/>
                        </a:rPr>
                        <a:t>환경부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 smtClean="0">
                          <a:latin typeface="+mj-lt"/>
                        </a:rPr>
                        <a:t>댐저수</a:t>
                      </a:r>
                      <a:r>
                        <a:rPr lang="ko-KR" altLang="en-US" sz="1400" b="0" dirty="0" smtClean="0">
                          <a:latin typeface="+mj-lt"/>
                        </a:rPr>
                        <a:t> 현황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수자원정책과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생태환경과 자연자원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수자원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50" charset="-127"/>
                          <a:cs typeface="+mn-cs"/>
                        </a:rPr>
                        <a:t>환경부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지하수 및 지표수의 연간 </a:t>
                      </a:r>
                      <a:r>
                        <a:rPr lang="ko-KR" altLang="en-US" sz="1400" b="0" dirty="0" err="1" smtClean="0">
                          <a:latin typeface="+mj-lt"/>
                        </a:rPr>
                        <a:t>취수량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물이용기획과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환경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생태환경과 자연자원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+mj-lt"/>
                        </a:rPr>
                        <a:t>수자원</a:t>
                      </a:r>
                      <a:endParaRPr lang="ko-KR" altLang="en-US" sz="1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347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461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지표 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7373" y="589023"/>
          <a:ext cx="11196640" cy="619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해양수산부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국적선원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취업현황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선원정책과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경제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사회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교용과</a:t>
                      </a:r>
                      <a:r>
                        <a:rPr lang="ko-KR" altLang="en-US" sz="1400" dirty="0" smtClean="0"/>
                        <a:t> 노동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고용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해양수산부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어업생산량</a:t>
                      </a:r>
                      <a:r>
                        <a:rPr lang="ko-KR" altLang="en-US" sz="1400" dirty="0" smtClean="0"/>
                        <a:t> 및 </a:t>
                      </a:r>
                      <a:r>
                        <a:rPr lang="ko-KR" altLang="en-US" sz="1400" dirty="0" err="1" smtClean="0"/>
                        <a:t>양식량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어업정책과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성장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성장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해양수산부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국내여객수송실적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연안해운과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경제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사회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주거와 교통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교통인프라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해양수산부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수산물 소비량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연간 </a:t>
                      </a:r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인당</a:t>
                      </a:r>
                      <a:r>
                        <a:rPr lang="en-US" altLang="ko-KR" sz="1400" dirty="0" smtClean="0"/>
                        <a:t>)</a:t>
                      </a:r>
                      <a:r>
                        <a:rPr lang="ko-KR" altLang="en-US" sz="1400" dirty="0" smtClean="0"/>
                        <a:t>과 지급률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유통정책과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생태환경과 자연자원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해양수산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해양수산부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수산물 수출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입 동향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정보ㅘ담당관실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성장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글로벌화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해양수산부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컨테이너 화물 처리현황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항만물류기획곽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경제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사회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주거와 교통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교통인프라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해양수산부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육샹폐기물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해양투기량</a:t>
                      </a:r>
                      <a:r>
                        <a:rPr lang="ko-KR" altLang="en-US" sz="1400" dirty="0" smtClean="0"/>
                        <a:t> 추리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해양보전과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사회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생활환경과 오염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폐기물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해양수산부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연안습지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갯벌</a:t>
                      </a:r>
                      <a:r>
                        <a:rPr lang="en-US" altLang="ko-KR" sz="1400" dirty="0" smtClean="0"/>
                        <a:t>)</a:t>
                      </a:r>
                      <a:r>
                        <a:rPr lang="ko-KR" altLang="en-US" sz="1400" dirty="0" smtClean="0"/>
                        <a:t>면적의 변동 추이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해양생태과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생태환경과 자연자원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해양수산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해양수산부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전국연안</a:t>
                      </a:r>
                      <a:r>
                        <a:rPr lang="ko-KR" altLang="en-US" sz="1400" dirty="0" smtClean="0"/>
                        <a:t> 수질</a:t>
                      </a:r>
                      <a:r>
                        <a:rPr lang="en-US" altLang="ko-KR" sz="1400" dirty="0" smtClean="0"/>
                        <a:t>(COD)</a:t>
                      </a:r>
                      <a:r>
                        <a:rPr lang="ko-KR" altLang="en-US" sz="1400" dirty="0" smtClean="0"/>
                        <a:t>현황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해양환경정책과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생태환경과 자연자원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해양수산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해양수산부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주요</a:t>
                      </a:r>
                      <a:r>
                        <a:rPr lang="ko-KR" altLang="en-US" sz="1400" baseline="0" dirty="0" smtClean="0"/>
                        <a:t> 해운 선진국의 </a:t>
                      </a:r>
                      <a:r>
                        <a:rPr lang="ko-KR" altLang="en-US" sz="1400" baseline="0" dirty="0" err="1" smtClean="0"/>
                        <a:t>지배선대</a:t>
                      </a:r>
                      <a:r>
                        <a:rPr lang="ko-KR" altLang="en-US" sz="1400" baseline="0" dirty="0" smtClean="0"/>
                        <a:t> 현황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해운정책과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성장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글로벌화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511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700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/>
              <a:t>멸종위기 야생생물 지정 </a:t>
            </a:r>
            <a:r>
              <a:rPr lang="ko-KR" altLang="en-US" b="1" dirty="0" err="1"/>
              <a:t>현황</a:t>
            </a:r>
            <a:r>
              <a:rPr lang="ko-KR" altLang="en-US" dirty="0" err="1" smtClean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779293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6" y="2525298"/>
            <a:ext cx="5371754" cy="28026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50555" t="46577" r="1204" b="17867"/>
          <a:stretch/>
        </p:blipFill>
        <p:spPr>
          <a:xfrm>
            <a:off x="5779293" y="2838471"/>
            <a:ext cx="6004720" cy="2489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ED926-5BCB-4153-8ECB-094BBCEC8F39}"/>
              </a:ext>
            </a:extLst>
          </p:cNvPr>
          <p:cNvSpPr txBox="1"/>
          <p:nvPr/>
        </p:nvSpPr>
        <p:spPr>
          <a:xfrm>
            <a:off x="587375" y="5754727"/>
            <a:ext cx="393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2017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지정 이후 변경사항 없음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.(2022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개정 예정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"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야생생물 보호 및 관리에 관한 법률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('11.7.28)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멸종위기 야생동식물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멸종위기 야생생물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명칭 변경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5558860" y="5632073"/>
            <a:ext cx="6543458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639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○ 용어해설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멸종위기야생생물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Ⅰ급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자연적 또는 인위적 위협요인으로 개체수가 크게 줄어들어 멸종위기에 처한 야생생물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멸종위기야생생물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Ⅱ급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자연적 또는 인위적 위협요인으로 개체수가 크게 줄어들고 있어 현재의 위협요인이 제거되거나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완화되지 아니할 경우 가까운 장래에 멸종위기에 처할 우려가 있는 야생생물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09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7640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/>
              <a:t>멸종위기 야생생물 지정 </a:t>
            </a:r>
            <a:r>
              <a:rPr lang="ko-KR" altLang="en-US" b="1" dirty="0" err="1"/>
              <a:t>현황</a:t>
            </a:r>
            <a:r>
              <a:rPr lang="ko-KR" altLang="en-US" dirty="0" err="1"/>
              <a:t>지표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7301" t="34444" r="5000" b="27319"/>
          <a:stretch/>
        </p:blipFill>
        <p:spPr>
          <a:xfrm>
            <a:off x="371474" y="2736856"/>
            <a:ext cx="5421744" cy="24447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7302" t="35009" r="5000" b="17583"/>
          <a:stretch/>
        </p:blipFill>
        <p:spPr>
          <a:xfrm>
            <a:off x="5877868" y="2054641"/>
            <a:ext cx="4354703" cy="24345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51582" y="4197942"/>
            <a:ext cx="547325" cy="32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47779" t="28236" r="4285" b="49189"/>
          <a:stretch/>
        </p:blipFill>
        <p:spPr>
          <a:xfrm>
            <a:off x="5877868" y="4361663"/>
            <a:ext cx="4601029" cy="12188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47778" t="50388" r="17143" b="25767"/>
          <a:stretch/>
        </p:blipFill>
        <p:spPr>
          <a:xfrm>
            <a:off x="5877868" y="5591820"/>
            <a:ext cx="3150018" cy="12044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93218" y="66776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https://www.index.go.kr/potal/main/EachDtlPageDetail.do?idx_cd=1463&amp;param=011</a:t>
            </a:r>
          </a:p>
        </p:txBody>
      </p:sp>
    </p:spTree>
    <p:extLst>
      <p:ext uri="{BB962C8B-B14F-4D97-AF65-F5344CB8AC3E}">
        <p14:creationId xmlns:p14="http://schemas.microsoft.com/office/powerpoint/2010/main" val="2994137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6890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/>
              <a:t>멸종위기 야생생물 지정 </a:t>
            </a:r>
            <a:r>
              <a:rPr lang="ko-KR" altLang="en-US" b="1" dirty="0" err="1"/>
              <a:t>현황</a:t>
            </a:r>
            <a:r>
              <a:rPr lang="ko-KR" altLang="en-US" dirty="0" err="1"/>
              <a:t>지표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474" y="3439886"/>
            <a:ext cx="4897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국내 멸종위기 야생생물 </a:t>
            </a:r>
            <a:r>
              <a:rPr lang="ko-KR" altLang="en-US" dirty="0" err="1"/>
              <a:t>분포조사</a:t>
            </a:r>
            <a:r>
              <a:rPr lang="en-US" altLang="ko-KR" dirty="0"/>
              <a:t>(</a:t>
            </a:r>
            <a:r>
              <a:rPr lang="ko-KR" altLang="en-US" dirty="0"/>
              <a:t>매년</a:t>
            </a:r>
            <a:r>
              <a:rPr lang="en-US" altLang="ko-KR" dirty="0"/>
              <a:t>)</a:t>
            </a:r>
            <a:r>
              <a:rPr lang="ko-KR" altLang="en-US" dirty="0"/>
              <a:t>하여 </a:t>
            </a:r>
            <a:endParaRPr lang="en-US" altLang="ko-KR" dirty="0" smtClean="0"/>
          </a:p>
          <a:p>
            <a:r>
              <a:rPr lang="ko-KR" altLang="en-US" dirty="0" smtClean="0"/>
              <a:t>조사결과 </a:t>
            </a:r>
            <a:r>
              <a:rPr lang="ko-KR" altLang="en-US" dirty="0"/>
              <a:t>등을 </a:t>
            </a:r>
            <a:r>
              <a:rPr lang="ko-KR" altLang="en-US" dirty="0" smtClean="0"/>
              <a:t>근거로 </a:t>
            </a:r>
            <a:r>
              <a:rPr lang="ko-KR" altLang="en-US" dirty="0"/>
              <a:t>멸종위기종위원회에서 </a:t>
            </a:r>
            <a:endParaRPr lang="en-US" altLang="ko-KR" dirty="0" smtClean="0"/>
          </a:p>
          <a:p>
            <a:r>
              <a:rPr lang="ko-KR" altLang="en-US" dirty="0" smtClean="0"/>
              <a:t>지정 </a:t>
            </a:r>
            <a:r>
              <a:rPr lang="ko-KR" altLang="en-US" dirty="0"/>
              <a:t>및 해제를 결정</a:t>
            </a:r>
            <a:r>
              <a:rPr lang="en-US" altLang="ko-KR" dirty="0"/>
              <a:t>(5</a:t>
            </a:r>
            <a:r>
              <a:rPr lang="ko-KR" altLang="en-US" dirty="0"/>
              <a:t>년 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5168" y="3301386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『</a:t>
            </a:r>
            <a:r>
              <a:rPr lang="ko-KR" altLang="en-US" dirty="0"/>
              <a:t>환경통계연감</a:t>
            </a:r>
            <a:r>
              <a:rPr lang="en-US" altLang="ko-KR" dirty="0"/>
              <a:t>』(</a:t>
            </a:r>
            <a:r>
              <a:rPr lang="ko-KR" altLang="en-US" dirty="0"/>
              <a:t>매년 </a:t>
            </a:r>
            <a:r>
              <a:rPr lang="en-US" altLang="ko-KR" dirty="0"/>
              <a:t>11</a:t>
            </a:r>
            <a:r>
              <a:rPr lang="ko-KR" altLang="en-US" dirty="0"/>
              <a:t>월경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통계생산기관 </a:t>
            </a:r>
            <a:r>
              <a:rPr lang="en-US" altLang="ko-KR" dirty="0"/>
              <a:t>: </a:t>
            </a:r>
            <a:r>
              <a:rPr lang="ko-KR" altLang="en-US" dirty="0"/>
              <a:t>환경부</a:t>
            </a:r>
            <a:r>
              <a:rPr lang="en-US" altLang="ko-KR" dirty="0"/>
              <a:t>, </a:t>
            </a:r>
            <a:r>
              <a:rPr lang="ko-KR" altLang="en-US" dirty="0" err="1"/>
              <a:t>자연보전국</a:t>
            </a:r>
            <a:r>
              <a:rPr lang="en-US" altLang="ko-KR" dirty="0"/>
              <a:t>, </a:t>
            </a:r>
            <a:r>
              <a:rPr lang="ko-KR" altLang="en-US" dirty="0"/>
              <a:t>생물다양성과</a:t>
            </a:r>
          </a:p>
          <a:p>
            <a:r>
              <a:rPr lang="ko-KR" altLang="en-US" dirty="0" err="1"/>
              <a:t>통계주기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「야생생물 보호 및 관리에 관한 법률</a:t>
            </a:r>
            <a:r>
              <a:rPr lang="ko-KR" altLang="en-US" dirty="0" smtClean="0"/>
              <a:t>」</a:t>
            </a:r>
            <a:endParaRPr lang="en-US" altLang="ko-KR" dirty="0" smtClean="0"/>
          </a:p>
          <a:p>
            <a:r>
              <a:rPr lang="ko-KR" altLang="en-US" dirty="0" smtClean="0"/>
              <a:t>시행규칙 </a:t>
            </a:r>
            <a:r>
              <a:rPr lang="ko-KR" altLang="en-US" dirty="0"/>
              <a:t>개정</a:t>
            </a:r>
            <a:r>
              <a:rPr lang="en-US" altLang="ko-KR" dirty="0"/>
              <a:t>(5</a:t>
            </a:r>
            <a:r>
              <a:rPr lang="ko-KR" altLang="en-US" dirty="0"/>
              <a:t>년 주기 </a:t>
            </a:r>
            <a:r>
              <a:rPr lang="ko-KR" altLang="en-US" dirty="0" err="1"/>
              <a:t>정기개정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5351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700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/>
              <a:t>지하수 이용현황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779293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ED926-5BCB-4153-8ECB-094BBCEC8F39}"/>
              </a:ext>
            </a:extLst>
          </p:cNvPr>
          <p:cNvSpPr txBox="1"/>
          <p:nvPr/>
        </p:nvSpPr>
        <p:spPr>
          <a:xfrm>
            <a:off x="587375" y="5288671"/>
            <a:ext cx="39338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유의사항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연도별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용도별 지하수 이용 및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시설현황은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지하수법제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동법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시행령제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조에 따라 각 지방자치단체에서 지하수 이용실태조사를 실시하고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새올행정시스템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지역개발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입력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보고한 자료를 분석한 것이며 소수점 처리로 인하여 총계의 차이가 다소 날 수 있음</a:t>
            </a: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표기된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행정구역명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읍면동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주소는 새올행정시스템의 주소 체계인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법정동을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따랐음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7" y="2248316"/>
            <a:ext cx="4108333" cy="21434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73" t="36437" r="51179" b="44559"/>
          <a:stretch/>
        </p:blipFill>
        <p:spPr>
          <a:xfrm>
            <a:off x="5558860" y="2500301"/>
            <a:ext cx="5635189" cy="1243351"/>
          </a:xfrm>
          <a:prstGeom prst="rect">
            <a:avLst/>
          </a:prstGeom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558860" y="5404086"/>
            <a:ext cx="6333465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639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용어해설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개소수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현재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개발,이용중인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지하수 우물의 공수를 말함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이용량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지하수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개발.이용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시설에서 1년간 이용하는 양으로서 실제 측정하는 시설은 극히 일부이며 대부분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양수능력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등을 기초로 추정하여 산정한 값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092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7640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/>
              <a:t>지하수 이용현황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651582" y="4197942"/>
            <a:ext cx="547325" cy="32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93218" y="66776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https://www.index.go.kr/potal/main/EachDtlPageDetail.do?idx_cd=1216&amp;param=011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236" t="43946" r="51694" b="29693"/>
          <a:stretch/>
        </p:blipFill>
        <p:spPr>
          <a:xfrm>
            <a:off x="252249" y="3086635"/>
            <a:ext cx="5265683" cy="16587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667" t="30613" r="51332" b="25402"/>
          <a:stretch/>
        </p:blipFill>
        <p:spPr>
          <a:xfrm>
            <a:off x="5877869" y="2632874"/>
            <a:ext cx="5946270" cy="31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5753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법무부 지표 </a:t>
            </a:r>
            <a:r>
              <a:rPr lang="ko-KR" altLang="en-US" dirty="0"/>
              <a:t>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991637"/>
              </p:ext>
            </p:extLst>
          </p:nvPr>
        </p:nvGraphicFramePr>
        <p:xfrm>
          <a:off x="587373" y="1203960"/>
          <a:ext cx="11196640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결혼이민자 현황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이민정보과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환경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인구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인구변화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교정시설 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수용현황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일 평균 수용 인원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보안과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치안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국가소송사건수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국가소송과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기타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난민 통계 현황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err="1" smtClean="0">
                          <a:latin typeface="나눔고딕"/>
                        </a:rPr>
                        <a:t>난민정책과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사회통합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포용성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행정소송 사건수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행정소송과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나눔고딕"/>
                        </a:rPr>
                        <a:t>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4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6890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/>
              <a:t>지하수 이용현황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5556" y="3474363"/>
            <a:ext cx="596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ko-KR" altLang="en-US" dirty="0"/>
              <a:t>중앙행정기관</a:t>
            </a:r>
            <a:r>
              <a:rPr lang="en-US" altLang="ko-KR" dirty="0"/>
              <a:t>, </a:t>
            </a:r>
            <a:r>
              <a:rPr lang="ko-KR" altLang="en-US" dirty="0"/>
              <a:t>전국 지방자치단체</a:t>
            </a:r>
            <a:r>
              <a:rPr lang="en-US" altLang="ko-KR" dirty="0"/>
              <a:t>, </a:t>
            </a:r>
            <a:r>
              <a:rPr lang="ko-KR" altLang="en-US" dirty="0"/>
              <a:t>지하수 </a:t>
            </a:r>
            <a:endParaRPr lang="en-US" altLang="ko-KR" dirty="0" smtClean="0"/>
          </a:p>
          <a:p>
            <a:pPr fontAlgn="ctr"/>
            <a:r>
              <a:rPr lang="ko-KR" altLang="en-US" dirty="0" smtClean="0"/>
              <a:t>유관기관으로부터 </a:t>
            </a:r>
            <a:r>
              <a:rPr lang="ko-KR" altLang="en-US" dirty="0"/>
              <a:t>수집한 자료를 토대로 작성</a:t>
            </a:r>
            <a:r>
              <a:rPr lang="en-US" altLang="ko-KR" dirty="0"/>
              <a:t>(</a:t>
            </a:r>
            <a:r>
              <a:rPr lang="ko-KR" altLang="en-US" dirty="0" err="1"/>
              <a:t>행정통계</a:t>
            </a:r>
            <a:r>
              <a:rPr lang="en-US" altLang="ko-KR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7444" y="3335863"/>
            <a:ext cx="6104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「지하수조사연보」</a:t>
            </a:r>
            <a:r>
              <a:rPr lang="en-US" altLang="ko-KR" dirty="0"/>
              <a:t>(</a:t>
            </a:r>
            <a:r>
              <a:rPr lang="ko-KR" altLang="en-US" dirty="0"/>
              <a:t>매년 말</a:t>
            </a:r>
            <a:r>
              <a:rPr lang="en-US" altLang="ko-KR" dirty="0"/>
              <a:t>) (</a:t>
            </a:r>
            <a:r>
              <a:rPr lang="ko-KR" altLang="en-US" dirty="0"/>
              <a:t>승인번호 제</a:t>
            </a:r>
            <a:r>
              <a:rPr lang="en-US" altLang="ko-KR" dirty="0"/>
              <a:t>116034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통계생산기관 </a:t>
            </a:r>
            <a:r>
              <a:rPr lang="en-US" altLang="ko-KR" dirty="0"/>
              <a:t>: </a:t>
            </a:r>
            <a:r>
              <a:rPr lang="ko-KR" altLang="en-US" dirty="0"/>
              <a:t>환경부</a:t>
            </a:r>
            <a:r>
              <a:rPr lang="en-US" altLang="ko-KR" dirty="0"/>
              <a:t>, </a:t>
            </a:r>
            <a:r>
              <a:rPr lang="ko-KR" altLang="en-US" dirty="0"/>
              <a:t>물통합정책국</a:t>
            </a:r>
            <a:r>
              <a:rPr lang="en-US" altLang="ko-KR" dirty="0"/>
              <a:t>, </a:t>
            </a:r>
            <a:r>
              <a:rPr lang="ko-KR" altLang="en-US" dirty="0"/>
              <a:t>토양지하수과</a:t>
            </a:r>
          </a:p>
          <a:p>
            <a:r>
              <a:rPr lang="ko-KR" altLang="en-US" dirty="0" err="1"/>
              <a:t>통계주기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매년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9621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5506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/>
              <a:t>해양사고 </a:t>
            </a:r>
            <a:r>
              <a:rPr lang="ko-KR" altLang="en-US" b="1" dirty="0" err="1"/>
              <a:t>통계</a:t>
            </a:r>
            <a:r>
              <a:rPr lang="ko-KR" altLang="en-US" dirty="0" err="1" smtClean="0"/>
              <a:t>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110" t="26403" r="11112" b="37336"/>
          <a:stretch/>
        </p:blipFill>
        <p:spPr>
          <a:xfrm>
            <a:off x="456950" y="2265241"/>
            <a:ext cx="5421336" cy="25849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6190" t="27249" r="5159" b="27319"/>
          <a:stretch/>
        </p:blipFill>
        <p:spPr>
          <a:xfrm>
            <a:off x="6110515" y="2097688"/>
            <a:ext cx="5558972" cy="2920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ED926-5BCB-4153-8ECB-094BBCEC8F39}"/>
              </a:ext>
            </a:extLst>
          </p:cNvPr>
          <p:cNvSpPr txBox="1"/>
          <p:nvPr/>
        </p:nvSpPr>
        <p:spPr>
          <a:xfrm>
            <a:off x="587375" y="5754727"/>
            <a:ext cx="393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유의사항</a:t>
            </a:r>
          </a:p>
          <a:p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본 지표의 결과는 해양안전심판원의 조사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심판에 의한 수치이며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발생분에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대해서는 사고 발생일 기준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재결분에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대해서는 재결일 기준 수치임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해양사고의 원인규명을 위한 조사 및 심판의 결과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5120393" y="5134451"/>
            <a:ext cx="6897436" cy="1723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1" i="0" u="none" strike="noStrike" cap="none" normalizeH="0" baseline="0" dirty="0" smtClean="0">
                <a:ln>
                  <a:noFill/>
                </a:ln>
                <a:solidFill>
                  <a:srgbClr val="00639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용어해설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8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해양사고의 종류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　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충돌 :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항해중이거나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정박중임을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불문하고 다른 선박과 부딪치거나 맞붙어 닿은 것. 다만,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수면하의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난파선과 충돌한 것은 제외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접촉 : 다른 선박이나 해저를 제외하고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외부물체나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외부시설물에 부딪치거나 맞붙어 닿은 것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좌초 : 해저 또는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수면하의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난파선에 얹히거나 부딪친 것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전복 : 선박이 뒤집힌 것(충돌, 좌초 등에 따라 발생한 것은 제외)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화재·폭발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맨처음의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사고로서 발생한 것(충돌, 전복 등에 따라 발생한 것은 제외)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침몰 : 충돌 내지 폭발 이외에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황천조우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외판 등의 균열이나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파공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절단 등에 의한 침수의 결과 가라앉은 것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기관손상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주기관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축계를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포함한다),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보조보일러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및 보조기기 등이 손상된 것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안전사고 : 선박의 구조, 설비 또는 운용과 관련하여 사람이 사망, 실종, 부상을 입을 것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안전저해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: 항해 중 추진기에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폐로프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폐어망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등 해상부유물이 감기어 항해를 계속할 수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없게된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때</a:t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° </a:t>
            </a:r>
            <a:r>
              <a:rPr kumimoji="0" lang="ko-KR" altLang="ko-KR" sz="8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운항저해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: 사주 등에 올라앉는 등 선체에는 손상이 없으나 항해를 계속할 수 없게 된 때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63279" y="67014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/>
              <a:t>https://www.index.go.kr/potal/main/EachDtlPageDetail.do?idx_cd=1770&amp;param=011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51355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5956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/>
              <a:t>해양사고 </a:t>
            </a:r>
            <a:r>
              <a:rPr lang="ko-KR" altLang="en-US" b="1" dirty="0" err="1"/>
              <a:t>통계</a:t>
            </a:r>
            <a:r>
              <a:rPr lang="ko-KR" altLang="en-US" dirty="0" err="1"/>
              <a:t>지표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4683" t="31623" r="10000" b="18995"/>
          <a:stretch/>
        </p:blipFill>
        <p:spPr>
          <a:xfrm>
            <a:off x="685800" y="2054641"/>
            <a:ext cx="4810126" cy="37832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0555" t="34021" r="2064" b="48060"/>
          <a:stretch/>
        </p:blipFill>
        <p:spPr>
          <a:xfrm>
            <a:off x="856342" y="5837886"/>
            <a:ext cx="4134758" cy="8795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0714" t="36843" r="4285" b="43122"/>
          <a:stretch/>
        </p:blipFill>
        <p:spPr>
          <a:xfrm>
            <a:off x="5877868" y="3134330"/>
            <a:ext cx="6023846" cy="15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43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5826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/>
              <a:t>해양사고 </a:t>
            </a:r>
            <a:r>
              <a:rPr lang="ko-KR" altLang="en-US" b="1" dirty="0" err="1"/>
              <a:t>통계</a:t>
            </a:r>
            <a:r>
              <a:rPr lang="ko-KR" altLang="en-US" dirty="0" err="1"/>
              <a:t>지표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474" y="3439886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국내 </a:t>
            </a:r>
            <a:r>
              <a:rPr lang="en-US" altLang="ko-KR" dirty="0"/>
              <a:t>4</a:t>
            </a:r>
            <a:r>
              <a:rPr lang="ko-KR" altLang="en-US" dirty="0"/>
              <a:t>개 지방해양안전심판원 조사</a:t>
            </a:r>
            <a:r>
              <a:rPr lang="en-US" altLang="ko-KR" dirty="0"/>
              <a:t>·</a:t>
            </a:r>
            <a:r>
              <a:rPr lang="ko-KR" altLang="en-US" dirty="0" err="1" smtClean="0"/>
              <a:t>심판실적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/>
              <a:t>행정통계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5168" y="3301386"/>
            <a:ext cx="5097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해양사고 통계</a:t>
            </a:r>
            <a:r>
              <a:rPr lang="en-US" altLang="ko-KR" dirty="0"/>
              <a:t>(</a:t>
            </a:r>
            <a:r>
              <a:rPr lang="ko-KR" altLang="en-US" dirty="0"/>
              <a:t>승인번호 </a:t>
            </a:r>
            <a:r>
              <a:rPr lang="en-US" altLang="ko-KR" dirty="0"/>
              <a:t>: </a:t>
            </a:r>
            <a:r>
              <a:rPr lang="ko-KR" altLang="en-US" dirty="0"/>
              <a:t>제</a:t>
            </a:r>
            <a:r>
              <a:rPr lang="en-US" altLang="ko-KR" dirty="0"/>
              <a:t>123020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통계생산기관 </a:t>
            </a:r>
            <a:r>
              <a:rPr lang="en-US" altLang="ko-KR" dirty="0"/>
              <a:t>: </a:t>
            </a:r>
            <a:r>
              <a:rPr lang="ko-KR" altLang="en-US" dirty="0"/>
              <a:t>해양수산부 중앙해양안전심판원</a:t>
            </a:r>
          </a:p>
          <a:p>
            <a:r>
              <a:rPr lang="ko-KR" altLang="en-US" dirty="0" err="1"/>
              <a:t>통계주기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매년</a:t>
            </a:r>
          </a:p>
        </p:txBody>
      </p:sp>
    </p:spTree>
    <p:extLst>
      <p:ext uri="{BB962C8B-B14F-4D97-AF65-F5344CB8AC3E}">
        <p14:creationId xmlns:p14="http://schemas.microsoft.com/office/powerpoint/2010/main" val="4043095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647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 err="1"/>
              <a:t>육상폐기물</a:t>
            </a:r>
            <a:r>
              <a:rPr lang="ko-KR" altLang="en-US" b="1" dirty="0"/>
              <a:t> </a:t>
            </a:r>
            <a:r>
              <a:rPr lang="ko-KR" altLang="en-US" b="1" dirty="0" err="1"/>
              <a:t>해양투기량</a:t>
            </a:r>
            <a:r>
              <a:rPr lang="ko-KR" altLang="en-US" b="1" dirty="0"/>
              <a:t> 추이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ED926-5BCB-4153-8ECB-094BBCEC8F39}"/>
              </a:ext>
            </a:extLst>
          </p:cNvPr>
          <p:cNvSpPr txBox="1"/>
          <p:nvPr/>
        </p:nvSpPr>
        <p:spPr>
          <a:xfrm>
            <a:off x="587375" y="4850182"/>
            <a:ext cx="3933825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ko-KR" altLang="en-US" sz="1050" b="1" dirty="0"/>
              <a:t>○ 유의사항</a:t>
            </a:r>
          </a:p>
          <a:p>
            <a:pPr fontAlgn="ctr"/>
            <a:r>
              <a:rPr lang="ko-KR" altLang="en-US" sz="1050" dirty="0" err="1"/>
              <a:t>ㅁ</a:t>
            </a:r>
            <a:r>
              <a:rPr lang="ko-KR" altLang="en-US" sz="1050" dirty="0"/>
              <a:t> </a:t>
            </a:r>
            <a:r>
              <a:rPr lang="en-US" altLang="ko-KR" sz="1050" dirty="0"/>
              <a:t>'06</a:t>
            </a:r>
            <a:r>
              <a:rPr lang="ko-KR" altLang="en-US" sz="1050" dirty="0"/>
              <a:t>년 </a:t>
            </a:r>
            <a:r>
              <a:rPr lang="en-US" altLang="ko-KR" sz="1050" dirty="0"/>
              <a:t>3</a:t>
            </a:r>
            <a:r>
              <a:rPr lang="ko-KR" altLang="en-US" sz="1050" dirty="0"/>
              <a:t>월 해양투기 제도를 선진국 수준으로 개선하기 위해 </a:t>
            </a:r>
            <a:r>
              <a:rPr lang="ko-KR" altLang="en-US" sz="1050" dirty="0" err="1"/>
              <a:t>마련한「육상폐기물</a:t>
            </a:r>
            <a:r>
              <a:rPr lang="ko-KR" altLang="en-US" sz="1050" dirty="0"/>
              <a:t> 해양투기관리 </a:t>
            </a:r>
            <a:r>
              <a:rPr lang="ko-KR" altLang="en-US" sz="1050" dirty="0" err="1"/>
              <a:t>종합대책」에</a:t>
            </a:r>
            <a:r>
              <a:rPr lang="ko-KR" altLang="en-US" sz="1050" dirty="0"/>
              <a:t> 따라 폐기물의 </a:t>
            </a:r>
            <a:r>
              <a:rPr lang="ko-KR" altLang="en-US" sz="1050" dirty="0" err="1"/>
              <a:t>해양배출을</a:t>
            </a:r>
            <a:r>
              <a:rPr lang="ko-KR" altLang="en-US" sz="1050" dirty="0"/>
              <a:t> 단계적으로 금지*하여 </a:t>
            </a:r>
            <a:r>
              <a:rPr lang="en-US" altLang="ko-KR" sz="1050" dirty="0"/>
              <a:t>'16.1.1</a:t>
            </a:r>
            <a:r>
              <a:rPr lang="ko-KR" altLang="en-US" sz="1050" dirty="0"/>
              <a:t>일부터는 </a:t>
            </a:r>
            <a:r>
              <a:rPr lang="ko-KR" altLang="en-US" sz="1050" dirty="0" err="1"/>
              <a:t>런던의정서</a:t>
            </a:r>
            <a:r>
              <a:rPr lang="en-US" altLang="ko-KR" sz="1050" dirty="0"/>
              <a:t>(</a:t>
            </a:r>
            <a:r>
              <a:rPr lang="ko-KR" altLang="en-US" sz="1050" dirty="0"/>
              <a:t>해양투기금지관련 국제협약</a:t>
            </a:r>
            <a:r>
              <a:rPr lang="en-US" altLang="ko-KR" sz="1050" dirty="0"/>
              <a:t>)</a:t>
            </a:r>
            <a:r>
              <a:rPr lang="ko-KR" altLang="en-US" sz="1050" dirty="0"/>
              <a:t>에서 금지하고 있는 폐기물의 </a:t>
            </a:r>
            <a:r>
              <a:rPr lang="ko-KR" altLang="en-US" sz="1050" dirty="0" err="1"/>
              <a:t>해양배출을</a:t>
            </a:r>
            <a:r>
              <a:rPr lang="ko-KR" altLang="en-US" sz="1050" dirty="0"/>
              <a:t> 전면 금지하고 있음</a:t>
            </a:r>
            <a:br>
              <a:rPr lang="ko-KR" altLang="en-US" sz="1050" dirty="0"/>
            </a:br>
            <a:r>
              <a:rPr lang="ko-KR" altLang="en-US" sz="1050" dirty="0"/>
              <a:t>* 건설공사 오니 등</a:t>
            </a:r>
            <a:r>
              <a:rPr lang="en-US" altLang="ko-KR" sz="1050" dirty="0"/>
              <a:t>('06)→</a:t>
            </a:r>
            <a:r>
              <a:rPr lang="ko-KR" altLang="en-US" sz="1050" dirty="0"/>
              <a:t>가축분뇨</a:t>
            </a:r>
            <a:r>
              <a:rPr lang="en-US" altLang="ko-KR" sz="1050" dirty="0"/>
              <a:t>,</a:t>
            </a:r>
            <a:r>
              <a:rPr lang="ko-KR" altLang="en-US" sz="1050" dirty="0"/>
              <a:t>하수오니</a:t>
            </a:r>
            <a:r>
              <a:rPr lang="en-US" altLang="ko-KR" sz="1050" dirty="0"/>
              <a:t>('12)→</a:t>
            </a:r>
            <a:r>
              <a:rPr lang="ko-KR" altLang="en-US" sz="1050" dirty="0" err="1"/>
              <a:t>음폐수</a:t>
            </a:r>
            <a:r>
              <a:rPr lang="ko-KR" altLang="en-US" sz="1050" dirty="0"/>
              <a:t> 등</a:t>
            </a:r>
            <a:r>
              <a:rPr lang="en-US" altLang="ko-KR" sz="1050" dirty="0"/>
              <a:t>('13)→</a:t>
            </a:r>
            <a:r>
              <a:rPr lang="ko-KR" altLang="en-US" sz="1050" dirty="0" err="1"/>
              <a:t>폐수오니</a:t>
            </a:r>
            <a:r>
              <a:rPr lang="en-US" altLang="ko-KR" sz="1050" dirty="0"/>
              <a:t>,</a:t>
            </a:r>
            <a:r>
              <a:rPr lang="ko-KR" altLang="en-US" sz="1050" dirty="0"/>
              <a:t>폐수</a:t>
            </a:r>
            <a:r>
              <a:rPr lang="en-US" altLang="ko-KR" sz="1050" dirty="0"/>
              <a:t>('16)</a:t>
            </a:r>
            <a:br>
              <a:rPr lang="en-US" altLang="ko-KR" sz="1050" dirty="0"/>
            </a:br>
            <a:r>
              <a:rPr lang="en-US" altLang="ko-KR" sz="1050" dirty="0"/>
              <a:t>** </a:t>
            </a:r>
            <a:r>
              <a:rPr lang="ko-KR" altLang="en-US" sz="1050" dirty="0"/>
              <a:t>국제협약에서 해양투기를 허용하는 물질에 한해 예외적으로 </a:t>
            </a:r>
            <a:r>
              <a:rPr lang="ko-KR" altLang="en-US" sz="1050" dirty="0" err="1"/>
              <a:t>해양배출</a:t>
            </a:r>
            <a:r>
              <a:rPr lang="ko-KR" altLang="en-US" sz="1050" dirty="0"/>
              <a:t> 허용</a:t>
            </a:r>
            <a:br>
              <a:rPr lang="ko-KR" altLang="en-US" sz="1050" dirty="0"/>
            </a:br>
            <a:r>
              <a:rPr lang="en-US" altLang="ko-KR" sz="1050" dirty="0"/>
              <a:t>(</a:t>
            </a:r>
            <a:r>
              <a:rPr lang="ko-KR" altLang="en-US" sz="1050" dirty="0" err="1"/>
              <a:t>준설토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수산가공잔재물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원료동식물</a:t>
            </a:r>
            <a:r>
              <a:rPr lang="ko-KR" altLang="en-US" sz="1050" dirty="0"/>
              <a:t> 폐기물</a:t>
            </a:r>
            <a:r>
              <a:rPr lang="en-US" altLang="ko-KR" sz="1050" dirty="0"/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63279" y="67014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/>
              <a:t>https://www.index.go.kr/potal/main/EachDtlPageDetail.do?idx_cd=1276&amp;param=011</a:t>
            </a:r>
            <a:endParaRPr lang="ko-KR" altLang="en-US" sz="900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203357" y="5276627"/>
            <a:ext cx="5256247" cy="14003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 dirty="0" smtClean="0">
                <a:ln>
                  <a:noFill/>
                </a:ln>
                <a:solidFill>
                  <a:srgbClr val="006399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용어해설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액상류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분뇨, 가축분뇨, 폐수, 음식물류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처리폐수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(수분함량이 95%이상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액상폐기물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유기성오니류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분뇨처리오니, 폐수처리오니, 가축분뇨처리오니, 하수처리오니(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오폐수를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유기성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응집제로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전처리하여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침전된 물질)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무기물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광물성폐기물(금속, 광물 등 분해되지 않는 물질)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기타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원료동식물폐기물,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수산가공잔재물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수저준설토사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오니(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sludge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: 수중의 오탁 물질이 침전해서 생긴 진흙 상태의 물질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42190"/>
            <a:ext cx="4641044" cy="24214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4599" t="45019" r="46780" b="36436"/>
          <a:stretch/>
        </p:blipFill>
        <p:spPr>
          <a:xfrm>
            <a:off x="5687525" y="2633728"/>
            <a:ext cx="5772079" cy="12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822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6786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 err="1"/>
              <a:t>육상폐기물</a:t>
            </a:r>
            <a:r>
              <a:rPr lang="ko-KR" altLang="en-US" b="1" dirty="0"/>
              <a:t> </a:t>
            </a:r>
            <a:r>
              <a:rPr lang="ko-KR" altLang="en-US" b="1" dirty="0" err="1"/>
              <a:t>해양투기량</a:t>
            </a:r>
            <a:r>
              <a:rPr lang="ko-KR" altLang="en-US" b="1" dirty="0"/>
              <a:t> 추이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지표설명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6366545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5632" t="42567" r="45661" b="37050"/>
          <a:stretch/>
        </p:blipFill>
        <p:spPr>
          <a:xfrm>
            <a:off x="371473" y="2758965"/>
            <a:ext cx="6161592" cy="14504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5201" t="36897" r="61696" b="17126"/>
          <a:stretch/>
        </p:blipFill>
        <p:spPr>
          <a:xfrm>
            <a:off x="6366545" y="2183524"/>
            <a:ext cx="5186225" cy="40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89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67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b="1" dirty="0" err="1"/>
              <a:t>육상폐기물</a:t>
            </a:r>
            <a:r>
              <a:rPr lang="ko-KR" altLang="en-US" b="1" dirty="0"/>
              <a:t> </a:t>
            </a:r>
            <a:r>
              <a:rPr lang="ko-KR" altLang="en-US" b="1" dirty="0" err="1"/>
              <a:t>해양투기량</a:t>
            </a:r>
            <a:r>
              <a:rPr lang="ko-KR" altLang="en-US" b="1" dirty="0"/>
              <a:t> 추이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3439886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ko-KR" altLang="en-US" dirty="0"/>
              <a:t>각 지방해양수산청별로 </a:t>
            </a:r>
            <a:r>
              <a:rPr lang="ko-KR" altLang="en-US" dirty="0" err="1"/>
              <a:t>해양투기량</a:t>
            </a:r>
            <a:r>
              <a:rPr lang="ko-KR" altLang="en-US" dirty="0"/>
              <a:t> 집계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5168" y="3301386"/>
            <a:ext cx="5000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해양수산부</a:t>
            </a:r>
          </a:p>
          <a:p>
            <a:pPr fontAlgn="ctr"/>
            <a:r>
              <a:rPr lang="ko-KR" altLang="en-US" dirty="0"/>
              <a:t>통계생산기관 </a:t>
            </a:r>
            <a:r>
              <a:rPr lang="en-US" altLang="ko-KR" dirty="0"/>
              <a:t>: </a:t>
            </a:r>
            <a:r>
              <a:rPr lang="ko-KR" altLang="en-US" dirty="0"/>
              <a:t>해양수산부</a:t>
            </a:r>
            <a:r>
              <a:rPr lang="en-US" altLang="ko-KR" dirty="0"/>
              <a:t>, </a:t>
            </a:r>
            <a:r>
              <a:rPr lang="ko-KR" altLang="en-US" dirty="0"/>
              <a:t>각 지방해양수산청</a:t>
            </a:r>
          </a:p>
          <a:p>
            <a:pPr fontAlgn="ctr"/>
            <a:r>
              <a:rPr lang="ko-KR" altLang="en-US" dirty="0" err="1"/>
              <a:t>통계주기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매년</a:t>
            </a:r>
          </a:p>
        </p:txBody>
      </p:sp>
    </p:spTree>
    <p:extLst>
      <p:ext uri="{BB962C8B-B14F-4D97-AF65-F5344CB8AC3E}">
        <p14:creationId xmlns:p14="http://schemas.microsoft.com/office/powerpoint/2010/main" val="3372455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461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지표 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680" y="1043940"/>
          <a:ext cx="11196640" cy="477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지표명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병영생활관 개선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건설관리과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사회통합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국방부 예산 결산현황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계획예산총괄과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재정건전성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대외군사 교류협력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국제정책과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사회통합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해외파병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국제평화협력과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사회통합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군수품 조달집행액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군수기획과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재정건전성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군인연금 예산규모 및 </a:t>
                      </a:r>
                      <a:r>
                        <a:rPr lang="ko-KR" alt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수급자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군인연금과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사회통합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예비군 교육훈련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동원기획관실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예비전력과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방위비분담금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미국정책과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재정건전성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군 사망사고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병영문화혁신팀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국방부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군병원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외래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입원환자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보건정책과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환경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보건의료서비스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408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461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지표 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680" y="1038860"/>
          <a:ext cx="11196640" cy="478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지표명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유학생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교육국제화담당관실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교육과정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IEA 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학업성취도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(TIMSS) 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교육기회보장과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교육효과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OECD 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학업성취도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(PISA) 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교육기회보장과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교육효과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학업성취도 평가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교과별 성취수준 비율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교육기회보장과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교육효과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고등교육 규모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교육통계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교육기회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고등교육시설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교육통계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교육기회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고등학교 유형별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교육통계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교육기회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교원 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인당 학생 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교육통계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교육과정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초중등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교육시설 현황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교육통계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교육기회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초중등교육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규모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교육통계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교육기회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843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54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유학생 현황 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A096B-6310-4F48-B43A-6876680A0C05}"/>
              </a:ext>
            </a:extLst>
          </p:cNvPr>
          <p:cNvPicPr>
            <a:picLocks noChangeAspect="1"/>
          </p:cNvPicPr>
          <p:nvPr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52109"/>
            <a:ext cx="51435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0EA06B-587C-4924-8084-527DF5486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6256"/>
            <a:ext cx="5688013" cy="14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7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5778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법무부 지표 </a:t>
            </a:r>
            <a:r>
              <a:rPr lang="ko-KR" altLang="en-US" dirty="0"/>
              <a:t>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778470"/>
              </p:ext>
            </p:extLst>
          </p:nvPr>
        </p:nvGraphicFramePr>
        <p:xfrm>
          <a:off x="587373" y="1203960"/>
          <a:ext cx="1119664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총 </a:t>
                      </a:r>
                      <a:r>
                        <a:rPr lang="ko-KR" altLang="en-US" sz="1800" b="0" dirty="0" err="1" smtClean="0">
                          <a:latin typeface="나눔고딕"/>
                        </a:rPr>
                        <a:t>출입국자</a:t>
                      </a:r>
                      <a:r>
                        <a:rPr lang="ko-KR" altLang="en-US" sz="1800" b="0" dirty="0" smtClean="0">
                          <a:latin typeface="나눔고딕"/>
                        </a:rPr>
                        <a:t> 현황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이민정보과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환경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인구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인구변화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보호관찰 현황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보호관찰과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치안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국적 통계 추이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국적과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경제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환경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인구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인구변화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 smtClean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국가배상 사건수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err="1" smtClean="0">
                          <a:latin typeface="나눔고딕"/>
                        </a:rPr>
                        <a:t>국가송무과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기타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법무부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수형자 </a:t>
                      </a:r>
                      <a:r>
                        <a:rPr lang="ko-KR" altLang="en-US" sz="1800" b="0" dirty="0" err="1" smtClean="0">
                          <a:latin typeface="나눔고딕"/>
                        </a:rPr>
                        <a:t>출소사유별</a:t>
                      </a:r>
                      <a:r>
                        <a:rPr lang="ko-KR" altLang="en-US" sz="1800" b="0" dirty="0" smtClean="0">
                          <a:latin typeface="나눔고딕"/>
                        </a:rPr>
                        <a:t> 현황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보안과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치안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37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603DF-71CF-4B55-BC05-8FBD2C3913D6}"/>
              </a:ext>
            </a:extLst>
          </p:cNvPr>
          <p:cNvSpPr txBox="1"/>
          <p:nvPr/>
        </p:nvSpPr>
        <p:spPr>
          <a:xfrm>
            <a:off x="476250" y="2288024"/>
            <a:ext cx="4238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가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의의 및 활용도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국내 외국인 유학생 및 국외 한국인 유학생 연도별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현황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 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유학연수 수지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국내수입 및 해외지급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현황</a:t>
            </a:r>
            <a:endParaRPr lang="en-US" altLang="ko-KR" sz="14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endParaRPr lang="ko-KR" altLang="ko-KR" sz="14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나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수치 해석 방법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 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학생수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명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),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백만달러</a:t>
            </a:r>
          </a:p>
          <a:p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91EC1-91FB-4281-88E8-3D29D897AA4E}"/>
              </a:ext>
            </a:extLst>
          </p:cNvPr>
          <p:cNvSpPr txBox="1"/>
          <p:nvPr/>
        </p:nvSpPr>
        <p:spPr>
          <a:xfrm>
            <a:off x="5705475" y="2288023"/>
            <a:ext cx="4152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가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수치 증감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국내 외국인 유학생은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2011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년까지 증가 추세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 2012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 이후 감소 추세였으나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2015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년부터 증가</a:t>
            </a:r>
            <a:endParaRPr lang="en-US" altLang="ko-KR" sz="14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endParaRPr lang="ko-KR" altLang="ko-KR" sz="14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/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나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향후 정책방향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유학생 유치 확대 방안 발표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(2015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7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월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7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일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  </a:t>
            </a:r>
            <a:endParaRPr lang="ko-KR" altLang="ko-KR" sz="14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2F2BB-7771-4965-8F29-CFBE2F5E3580}"/>
              </a:ext>
            </a:extLst>
          </p:cNvPr>
          <p:cNvSpPr txBox="1"/>
          <p:nvPr/>
        </p:nvSpPr>
        <p:spPr>
          <a:xfrm>
            <a:off x="371473" y="188913"/>
            <a:ext cx="54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유학생 현황 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342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7F792-7B5F-4796-AEE7-6F54E7132F7D}"/>
              </a:ext>
            </a:extLst>
          </p:cNvPr>
          <p:cNvSpPr txBox="1"/>
          <p:nvPr/>
        </p:nvSpPr>
        <p:spPr>
          <a:xfrm>
            <a:off x="895350" y="2388511"/>
            <a:ext cx="329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행정통계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국제수지 자료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  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3D8C7-1837-4E0C-90CB-1163F65DCDE6}"/>
              </a:ext>
            </a:extLst>
          </p:cNvPr>
          <p:cNvSpPr txBox="1"/>
          <p:nvPr/>
        </p:nvSpPr>
        <p:spPr>
          <a:xfrm>
            <a:off x="6096000" y="2388511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출처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경제통계시스템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통계생산기관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한국은행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통계주기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매년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9FB8D-CE80-460A-B880-2FBF7C8D53DF}"/>
              </a:ext>
            </a:extLst>
          </p:cNvPr>
          <p:cNvSpPr txBox="1"/>
          <p:nvPr/>
        </p:nvSpPr>
        <p:spPr>
          <a:xfrm>
            <a:off x="371473" y="188913"/>
            <a:ext cx="54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유학생 현황 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79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31A6AF-127A-4452-933D-9A5DC368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09909"/>
            <a:ext cx="5076826" cy="2244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A54580-C730-4B8D-AB87-AC14DBC2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54891"/>
            <a:ext cx="4391025" cy="20529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32D848-7FA6-46A8-9685-F7329B8DC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75" y="3257550"/>
            <a:ext cx="5690533" cy="12668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A0CCAC-B725-4763-8D5A-C94FB71E7FF2}"/>
              </a:ext>
            </a:extLst>
          </p:cNvPr>
          <p:cNvSpPr txBox="1"/>
          <p:nvPr/>
        </p:nvSpPr>
        <p:spPr>
          <a:xfrm>
            <a:off x="371474" y="188913"/>
            <a:ext cx="549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고등교육 규모지표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098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603DF-71CF-4B55-BC05-8FBD2C3913D6}"/>
              </a:ext>
            </a:extLst>
          </p:cNvPr>
          <p:cNvSpPr txBox="1"/>
          <p:nvPr/>
        </p:nvSpPr>
        <p:spPr>
          <a:xfrm>
            <a:off x="371474" y="2333625"/>
            <a:ext cx="4238625" cy="2465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2800" indent="-355600">
              <a:lnSpc>
                <a:spcPct val="130000"/>
              </a:lnSpc>
            </a:pP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en-US" sz="1200" spc="-1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가</a:t>
            </a:r>
            <a:r>
              <a:rPr lang="en-US" altLang="ko-KR" sz="1200" spc="-1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고등교육 규모 개요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901700" indent="-444500">
              <a:lnSpc>
                <a:spcPct val="130000"/>
              </a:lnSpc>
            </a:pP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바탕" panose="02030600000101010101" pitchFamily="18" charset="-127"/>
                <a:cs typeface="바탕" panose="02030600000101010101" pitchFamily="18" charset="-127"/>
              </a:rPr>
              <a:t>◦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고등교육 규모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(</a:t>
            </a:r>
            <a:r>
              <a:rPr lang="ko-KR" altLang="ko-KR" sz="1200" spc="-100" dirty="0" err="1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학교수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학생수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spc="-100" dirty="0" err="1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교원수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)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는 고등교육 정책 수립의 기초가 되는 통계자료임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901700" indent="-444500">
              <a:lnSpc>
                <a:spcPct val="130000"/>
              </a:lnSpc>
            </a:pP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바탕" panose="02030600000101010101" pitchFamily="18" charset="-127"/>
                <a:cs typeface="바탕" panose="02030600000101010101" pitchFamily="18" charset="-127"/>
              </a:rPr>
              <a:t>◦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대학에는 대학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산업대학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교육대학을 포함하여 산출하였으며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방송통신대학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각종학교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원격대학 등은 포함되지 않음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.</a:t>
            </a:r>
          </a:p>
          <a:p>
            <a:pPr marL="901700" indent="-444500">
              <a:lnSpc>
                <a:spcPct val="130000"/>
              </a:lnSpc>
            </a:pP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812800" indent="-355600">
              <a:lnSpc>
                <a:spcPct val="130000"/>
              </a:lnSpc>
            </a:pP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en-US" sz="1200" spc="-1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나</a:t>
            </a:r>
            <a:r>
              <a:rPr lang="en-US" altLang="ko-KR" sz="1200" spc="-100" dirty="0"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고등교육 규모 활용도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901700" indent="-444500">
              <a:lnSpc>
                <a:spcPct val="130000"/>
              </a:lnSpc>
            </a:pP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바탕" panose="02030600000101010101" pitchFamily="18" charset="-127"/>
                <a:cs typeface="바탕" panose="02030600000101010101" pitchFamily="18" charset="-127"/>
              </a:rPr>
              <a:t>◦</a:t>
            </a:r>
            <a:r>
              <a:rPr lang="ko-KR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고등교육현황에 대한 종합적 이해와 교육발전을 위한 기초자료로 활용</a:t>
            </a:r>
            <a:r>
              <a:rPr lang="en-US" altLang="ko-KR" sz="1200" spc="-1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.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91EC1-91FB-4281-88E8-3D29D897AA4E}"/>
              </a:ext>
            </a:extLst>
          </p:cNvPr>
          <p:cNvSpPr txBox="1"/>
          <p:nvPr/>
        </p:nvSpPr>
        <p:spPr>
          <a:xfrm>
            <a:off x="5610228" y="2333625"/>
            <a:ext cx="3943350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2800" indent="-355600">
              <a:lnSpc>
                <a:spcPct val="130000"/>
              </a:lnSpc>
            </a:pPr>
            <a:r>
              <a:rPr lang="ko-KR" altLang="en-US" sz="1200" dirty="0"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가</a:t>
            </a:r>
            <a:r>
              <a:rPr lang="en-US" altLang="ko-KR" sz="1200" dirty="0"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.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고등교육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규모 변동 추이 분석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(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연도별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4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월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1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일 기준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)</a:t>
            </a:r>
          </a:p>
          <a:p>
            <a:pPr marL="812800" indent="-355600">
              <a:lnSpc>
                <a:spcPct val="130000"/>
              </a:lnSpc>
            </a:pP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901700" indent="-444500"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200" spc="-1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바탕" panose="02030600000101010101" pitchFamily="18" charset="-127"/>
                <a:cs typeface="바탕" panose="02030600000101010101" pitchFamily="18" charset="-127"/>
              </a:rPr>
              <a:t>◦</a:t>
            </a:r>
            <a:r>
              <a:rPr lang="ko-KR" altLang="ko-KR" sz="1200" spc="-1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학교수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변화 추이 분석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휴먼명조"/>
                <a:ea typeface="굴림" panose="020B0600000101010101" pitchFamily="50" charset="-127"/>
                <a:cs typeface="굴림" panose="020B0600000101010101" pitchFamily="50" charset="-127"/>
              </a:rPr>
              <a:t>-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학교수는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80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년 이후 ’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21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년까지 전문대학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6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개교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대학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106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개교 증가 </a:t>
            </a:r>
            <a:endParaRPr lang="en-US" altLang="ko-KR" sz="1200" dirty="0">
              <a:solidFill>
                <a:srgbClr val="000000"/>
              </a:solidFill>
              <a:effectLst/>
              <a:latin typeface="굴림" panose="020B0600000101010101" pitchFamily="50" charset="-127"/>
              <a:ea typeface="휴먼명조"/>
              <a:cs typeface="굴림" panose="020B0600000101010101" pitchFamily="50" charset="-127"/>
            </a:endParaRPr>
          </a:p>
          <a:p>
            <a:pPr marL="457200">
              <a:lnSpc>
                <a:spcPct val="130000"/>
              </a:lnSpc>
            </a:pP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901700" indent="-444500"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200" spc="-1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바탕" panose="02030600000101010101" pitchFamily="18" charset="-127"/>
                <a:cs typeface="바탕" panose="02030600000101010101" pitchFamily="18" charset="-127"/>
              </a:rPr>
              <a:t>◦</a:t>
            </a:r>
            <a:r>
              <a:rPr lang="ko-KR" altLang="ko-KR" sz="1200" spc="-1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학생수 변화 추이 분석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457200"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휴먼명조"/>
                <a:ea typeface="굴림" panose="020B0600000101010101" pitchFamily="50" charset="-127"/>
                <a:cs typeface="굴림" panose="020B0600000101010101" pitchFamily="50" charset="-127"/>
              </a:rPr>
              <a:t>-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학생수는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80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년 이후 ’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21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년까지 전문대학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42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만명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대학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160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만명 증가</a:t>
            </a:r>
            <a:endParaRPr lang="en-US" altLang="ko-KR" sz="1200" dirty="0">
              <a:solidFill>
                <a:srgbClr val="000000"/>
              </a:solidFill>
              <a:effectLst/>
              <a:latin typeface="굴림" panose="020B0600000101010101" pitchFamily="50" charset="-127"/>
              <a:ea typeface="휴먼명조"/>
              <a:cs typeface="굴림" panose="020B0600000101010101" pitchFamily="50" charset="-127"/>
            </a:endParaRPr>
          </a:p>
          <a:p>
            <a:pPr marL="457200">
              <a:lnSpc>
                <a:spcPct val="130000"/>
              </a:lnSpc>
            </a:pP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901700" indent="-444500"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r>
              <a:rPr lang="ko-KR" altLang="ko-KR" sz="1200" spc="-1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바탕" panose="02030600000101010101" pitchFamily="18" charset="-127"/>
                <a:cs typeface="바탕" panose="02030600000101010101" pitchFamily="18" charset="-127"/>
              </a:rPr>
              <a:t>◦</a:t>
            </a:r>
            <a:r>
              <a:rPr lang="ko-KR" altLang="ko-KR" sz="1200" spc="-1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교원수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변화 추이 분석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굴림" panose="020B0600000101010101" pitchFamily="50" charset="-127"/>
                <a:cs typeface="굴림" panose="020B0600000101010101" pitchFamily="50" charset="-127"/>
              </a:rPr>
              <a:t>          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휴먼명조"/>
                <a:cs typeface="굴림" panose="020B0600000101010101" pitchFamily="50" charset="-127"/>
              </a:rPr>
              <a:t>- 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교원수는 ‘</a:t>
            </a:r>
            <a:r>
              <a:rPr lang="en-US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80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년 이후 ’</a:t>
            </a:r>
            <a:r>
              <a:rPr lang="en-US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21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년까지 전문대학</a:t>
            </a:r>
            <a:r>
              <a:rPr lang="en-US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 7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천</a:t>
            </a:r>
            <a:r>
              <a:rPr lang="en-US" altLang="ko-KR" sz="1200" dirty="0">
                <a:solidFill>
                  <a:srgbClr val="000000"/>
                </a:solidFill>
                <a:ea typeface="휴먼명조"/>
                <a:cs typeface="굴림" panose="020B0600000101010101" pitchFamily="50" charset="-127"/>
              </a:rPr>
              <a:t>    	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명</a:t>
            </a:r>
            <a:r>
              <a:rPr lang="en-US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,        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대학</a:t>
            </a:r>
            <a:r>
              <a:rPr lang="en-US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 54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휴먼명조"/>
                <a:cs typeface="굴림" panose="020B0600000101010101" pitchFamily="50" charset="-127"/>
              </a:rPr>
              <a:t>천명 증가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4511C-136F-45C0-8020-7AFD3947FB1A}"/>
              </a:ext>
            </a:extLst>
          </p:cNvPr>
          <p:cNvSpPr txBox="1"/>
          <p:nvPr/>
        </p:nvSpPr>
        <p:spPr>
          <a:xfrm>
            <a:off x="371474" y="188913"/>
            <a:ext cx="549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고등교육 규모지표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792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549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고등교육 규모지표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7F792-7B5F-4796-AEE7-6F54E7132F7D}"/>
              </a:ext>
            </a:extLst>
          </p:cNvPr>
          <p:cNvSpPr txBox="1"/>
          <p:nvPr/>
        </p:nvSpPr>
        <p:spPr>
          <a:xfrm>
            <a:off x="295275" y="2388511"/>
            <a:ext cx="329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보고통계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12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초중고등교육기관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및 교육청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교육부 등을 대상으로 학교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학생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교원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시설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재정 등 을 조사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  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3D8C7-1837-4E0C-90CB-1163F65DCDE6}"/>
              </a:ext>
            </a:extLst>
          </p:cNvPr>
          <p:cNvSpPr txBox="1"/>
          <p:nvPr/>
        </p:nvSpPr>
        <p:spPr>
          <a:xfrm>
            <a:off x="5399566" y="2296177"/>
            <a:ext cx="372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출처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『교육통계연보』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매년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10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월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b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통계생산기관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한국교육개발원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교육통계연구센터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통계주기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매년</a:t>
            </a:r>
          </a:p>
        </p:txBody>
      </p:sp>
    </p:spTree>
    <p:extLst>
      <p:ext uri="{BB962C8B-B14F-4D97-AF65-F5344CB8AC3E}">
        <p14:creationId xmlns:p14="http://schemas.microsoft.com/office/powerpoint/2010/main" val="698566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6724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병영 생활관 개선 현황 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F9DEBD-1691-4B25-970E-DC12BFDA5A9B}"/>
              </a:ext>
            </a:extLst>
          </p:cNvPr>
          <p:cNvPicPr>
            <a:picLocks noChangeAspect="1"/>
          </p:cNvPicPr>
          <p:nvPr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47950"/>
            <a:ext cx="4728369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37FDFF-823C-4DFD-A55E-A49331C14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5200"/>
            <a:ext cx="5273493" cy="7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01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603DF-71CF-4B55-BC05-8FBD2C3913D6}"/>
              </a:ext>
            </a:extLst>
          </p:cNvPr>
          <p:cNvSpPr txBox="1"/>
          <p:nvPr/>
        </p:nvSpPr>
        <p:spPr>
          <a:xfrm>
            <a:off x="466725" y="2073691"/>
            <a:ext cx="42386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228600"/>
            <a:r>
              <a:rPr lang="ko-KR" altLang="en-US" sz="1200" dirty="0"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가</a:t>
            </a:r>
            <a:r>
              <a:rPr lang="en-US" altLang="ko-KR" sz="1200" dirty="0"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.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지표 개념 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: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병영생활관 개선사업은 사회 전반적으로 국민의식 및 주거생활 수준이 향상됨에 따라 상대적으로 </a:t>
            </a:r>
            <a:r>
              <a:rPr lang="ko-KR" altLang="ko-KR" sz="1200" dirty="0" err="1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노후·협소한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병사들의 생활시설을 사회 발전 추세에 맞도록 국방시설기준에 따라 기존 소대 단위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(30~50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명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)</a:t>
            </a:r>
            <a:r>
              <a:rPr lang="en-US" altLang="ko-KR" sz="1200" dirty="0">
                <a:effectLst/>
                <a:latin typeface="휴먼명조"/>
                <a:ea typeface="휴먼명조"/>
                <a:cs typeface="굴림" panose="020B0600000101010101" pitchFamily="50" charset="-127"/>
              </a:rPr>
              <a:t> </a:t>
            </a:r>
            <a:r>
              <a:rPr lang="en-US" altLang="ko-KR" sz="1200" dirty="0">
                <a:effectLst/>
                <a:latin typeface="휴먼명조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침상형 구조를 분대 단위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(8~10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명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)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침대형 구조로 변경하고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1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인당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2.3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㎡이었던 생활면적을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6.3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㎡로 확장하면서 </a:t>
            </a:r>
            <a:r>
              <a:rPr lang="ko-KR" altLang="ko-KR" sz="1200" dirty="0" err="1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세면실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화장실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도서관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체력단련장 등의 </a:t>
            </a:r>
            <a:r>
              <a:rPr lang="ko-KR" altLang="ko-KR" sz="1200" dirty="0" err="1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위생ㆍ편의시설을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생활관 내부로 통합하고 현대식으로 개선하는 사업임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.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685800" indent="-228600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657225" indent="-208280"/>
            <a:r>
              <a:rPr lang="ko-KR" altLang="en-US" sz="1200" dirty="0"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나</a:t>
            </a:r>
            <a:r>
              <a:rPr lang="en-US" altLang="ko-KR" sz="1200" dirty="0"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.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지표 의의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: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병영생활관 개선사업은 병사들의 생활여건을 개선하고 쾌적한 병영생활을 지원하기 위해 ‘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03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년 육군 전방부대부터 시작하여 ‘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04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년부터 본격적으로 진행된 사업임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.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생활관을 침상형에서 침대형 구조로 </a:t>
            </a:r>
            <a:r>
              <a:rPr lang="ko-KR" altLang="ko-KR" sz="1200" dirty="0" err="1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현대화하는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것은 생활관의 개념을 병사들을 수용하는 공간에서 주거와 생활공간으로 </a:t>
            </a:r>
            <a:r>
              <a:rPr lang="ko-KR" altLang="ko-KR" sz="1200" dirty="0" err="1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탈바꿈시킨다는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 측면에서 큰 의미를 가지며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,</a:t>
            </a:r>
            <a:r>
              <a:rPr lang="en-US" altLang="ko-KR" sz="1200" dirty="0">
                <a:effectLst/>
                <a:latin typeface="휴먼명조"/>
                <a:ea typeface="휴먼명조"/>
                <a:cs typeface="굴림" panose="020B0600000101010101" pitchFamily="50" charset="-127"/>
              </a:rPr>
              <a:t> </a:t>
            </a:r>
            <a:r>
              <a:rPr lang="en-US" altLang="ko-KR" sz="1200" dirty="0">
                <a:effectLst/>
                <a:latin typeface="휴먼명조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노후하고 협소한 병영생활관 개선으로 장병의 복지수준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(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삶의 질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)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향상 및 군의 대국민 신뢰도 제고에 기여할 것임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.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91EC1-91FB-4281-88E8-3D29D897AA4E}"/>
              </a:ext>
            </a:extLst>
          </p:cNvPr>
          <p:cNvSpPr txBox="1"/>
          <p:nvPr/>
        </p:nvSpPr>
        <p:spPr>
          <a:xfrm>
            <a:off x="5410202" y="2073691"/>
            <a:ext cx="4152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병영생활관 개선사업은 ‘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04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년부터 국정과제로 본격 추진하여 ’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12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년도에 사업을 완료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(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발주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/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고시 기준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)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하였으나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, 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이후 국방개혁 기본계획 변경에 따른 군 구조 개편계획 조정으로 추가 개선소요가 발생하여 ’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15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∼’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16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년 기획재정부의 심층평가를 거쳐 동 사업의 실적 및 총 소요를 재검증하고 향후 </a:t>
            </a:r>
            <a:r>
              <a:rPr lang="ko-KR" altLang="ko-KR" sz="1200" spc="-30" dirty="0" err="1">
                <a:effectLst/>
                <a:ea typeface="휴먼명조"/>
                <a:cs typeface="굴림" panose="020B0600000101010101" pitchFamily="50" charset="-127"/>
              </a:rPr>
              <a:t>연차별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 사업계획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(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’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17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∼’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26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년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)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을 수립하였음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.</a:t>
            </a:r>
            <a:b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</a:br>
            <a:r>
              <a:rPr lang="en-US" altLang="ko-KR" sz="1200" spc="-3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 </a:t>
            </a:r>
            <a:r>
              <a:rPr lang="en-US" altLang="ko-KR" sz="1200" spc="-30" dirty="0">
                <a:effectLst/>
                <a:latin typeface="휴먼명조"/>
                <a:cs typeface="굴림" panose="020B0600000101010101" pitchFamily="50" charset="-127"/>
              </a:rPr>
              <a:t> 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이에 그간의 개선실적을 바탕으로 국방개혁과 연계하여 ’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26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년 부대개편 완료시까지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 </a:t>
            </a:r>
            <a:b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</a:br>
            <a:r>
              <a:rPr lang="en-US" altLang="ko-KR" sz="1200" spc="-30" dirty="0">
                <a:effectLst/>
                <a:latin typeface="굴림" panose="020B0600000101010101" pitchFamily="50" charset="-127"/>
                <a:ea typeface="휴먼명조"/>
                <a:cs typeface="굴림" panose="020B0600000101010101" pitchFamily="50" charset="-127"/>
              </a:rPr>
              <a:t> </a:t>
            </a:r>
            <a:r>
              <a:rPr lang="en-US" altLang="ko-KR" sz="1200" spc="-30" dirty="0">
                <a:effectLst/>
                <a:latin typeface="휴먼명조"/>
                <a:cs typeface="굴림" panose="020B0600000101010101" pitchFamily="50" charset="-127"/>
              </a:rPr>
              <a:t> </a:t>
            </a:r>
            <a:r>
              <a:rPr lang="ko-KR" altLang="ko-KR" sz="1200" spc="-30" dirty="0">
                <a:effectLst/>
                <a:ea typeface="휴먼명조"/>
                <a:cs typeface="굴림" panose="020B0600000101010101" pitchFamily="50" charset="-127"/>
              </a:rPr>
              <a:t>병영생활관 개선이 차질없이 종료되도록 사업을 지속 추진 중임</a:t>
            </a:r>
            <a:r>
              <a:rPr lang="en-US" altLang="ko-KR" sz="1200" spc="-30" dirty="0">
                <a:effectLst/>
                <a:ea typeface="휴먼명조"/>
                <a:cs typeface="굴림" panose="020B0600000101010101" pitchFamily="50" charset="-127"/>
              </a:rPr>
              <a:t>.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A3B73-0FBC-4E0F-A5BF-E5A8C4D1D1FD}"/>
              </a:ext>
            </a:extLst>
          </p:cNvPr>
          <p:cNvSpPr txBox="1"/>
          <p:nvPr/>
        </p:nvSpPr>
        <p:spPr>
          <a:xfrm>
            <a:off x="371473" y="188913"/>
            <a:ext cx="6724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병영 생활관 개선 현황 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878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7F792-7B5F-4796-AEE7-6F54E7132F7D}"/>
              </a:ext>
            </a:extLst>
          </p:cNvPr>
          <p:cNvSpPr txBox="1"/>
          <p:nvPr/>
        </p:nvSpPr>
        <p:spPr>
          <a:xfrm>
            <a:off x="371473" y="2286000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국방부 전 기관 및 </a:t>
            </a:r>
            <a:r>
              <a:rPr lang="ko-KR" altLang="ko-KR" sz="14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사항별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예산 조사 및 집행실적 분석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3D8C7-1837-4E0C-90CB-1163F65DCDE6}"/>
              </a:ext>
            </a:extLst>
          </p:cNvPr>
          <p:cNvSpPr txBox="1"/>
          <p:nvPr/>
        </p:nvSpPr>
        <p:spPr>
          <a:xfrm>
            <a:off x="5619750" y="2283241"/>
            <a:ext cx="4667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출처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국방예산 각목명세서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각군 집행실적 보고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통계생산기관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국방부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군사시설기획관실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건설관리과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통계주기</a:t>
            </a:r>
            <a:r>
              <a:rPr lang="en-US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4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매년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EEF6C-CCA3-4EB2-8E4B-B2FEB335326F}"/>
              </a:ext>
            </a:extLst>
          </p:cNvPr>
          <p:cNvSpPr txBox="1"/>
          <p:nvPr/>
        </p:nvSpPr>
        <p:spPr>
          <a:xfrm>
            <a:off x="371473" y="188913"/>
            <a:ext cx="6724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병영 생활관 개선 현황 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5817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3" y="188913"/>
            <a:ext cx="54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해외파병 현황 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5873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39A9B-EDA6-4F3A-8D89-D57CE9424C46}"/>
              </a:ext>
            </a:extLst>
          </p:cNvPr>
          <p:cNvSpPr txBox="1"/>
          <p:nvPr/>
        </p:nvSpPr>
        <p:spPr>
          <a:xfrm>
            <a:off x="5997575" y="14859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통계표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708A-3E3A-4E78-9E51-FF7D6AABC8C6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그래프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통계표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E4FBE0-241C-4738-ACF7-E69ADA18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2752109"/>
            <a:ext cx="5241925" cy="2421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FCE598-F077-44F1-B399-3BE2415D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4008"/>
            <a:ext cx="5688011" cy="9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48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77868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지표해석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7814A-FEFD-43A9-9282-A9B03E333AC8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의미분석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603DF-71CF-4B55-BC05-8FBD2C3913D6}"/>
              </a:ext>
            </a:extLst>
          </p:cNvPr>
          <p:cNvSpPr txBox="1"/>
          <p:nvPr/>
        </p:nvSpPr>
        <p:spPr>
          <a:xfrm>
            <a:off x="104775" y="2247900"/>
            <a:ext cx="4238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0" indent="-304800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  </a:t>
            </a:r>
            <a:r>
              <a:rPr lang="en-US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° UN PKO(United Nation Peace Keeping Operation : </a:t>
            </a:r>
            <a:r>
              <a:rPr lang="ko-KR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유엔 평화유지활동</a:t>
            </a:r>
            <a:r>
              <a:rPr lang="en-US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685800" indent="-228600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   -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유엔 안보리 결의안에 의해 권한을 </a:t>
            </a:r>
            <a:r>
              <a:rPr lang="ko-KR" altLang="ko-KR" sz="12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위임받아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분쟁지역에서 정전감시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선거지원 등 분쟁 확산방지 및 평화정착을 돕기 위한 활동</a:t>
            </a:r>
          </a:p>
          <a:p>
            <a:pPr marL="685800" indent="-228600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   -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유엔 평화유지활동을 위해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년간 파병된 개인 및 부대단위 인원의 누적</a:t>
            </a:r>
          </a:p>
          <a:p>
            <a:pPr marL="762000" indent="-304800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   </a:t>
            </a:r>
            <a:r>
              <a:rPr lang="en-US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762000" indent="-304800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  </a:t>
            </a:r>
            <a:r>
              <a:rPr lang="en-US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° </a:t>
            </a:r>
            <a:r>
              <a:rPr lang="ko-KR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다국적군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676275" indent="-219075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   -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특정목적을 위하여 동맹이나 연합형태로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2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개 국가 이상의 군으로 결성되어 평화유지를 추진하는 활동</a:t>
            </a:r>
          </a:p>
          <a:p>
            <a:pPr marL="676275" indent="-219075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   -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다국적군 활동을 위해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년간 파병된 개인 및 부대단위 인원의 누적</a:t>
            </a:r>
          </a:p>
          <a:p>
            <a:pPr marL="676275" indent="-219075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752475" indent="-295275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  </a:t>
            </a:r>
            <a:r>
              <a:rPr lang="en-US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° </a:t>
            </a:r>
            <a:r>
              <a:rPr lang="ko-KR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국방협력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676275" indent="-219075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   -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국가 간 협력과 우호증진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재난구호 등의 목적을 가진 활동</a:t>
            </a:r>
          </a:p>
          <a:p>
            <a:pPr marL="676275" indent="-219075"/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   -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국방협력을 위해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년간 파병된 개인 및 부대단위 인원의 누적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91EC1-91FB-4281-88E8-3D29D897AA4E}"/>
              </a:ext>
            </a:extLst>
          </p:cNvPr>
          <p:cNvSpPr txBox="1"/>
          <p:nvPr/>
        </p:nvSpPr>
        <p:spPr>
          <a:xfrm>
            <a:off x="5334000" y="2054641"/>
            <a:ext cx="4152900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n-US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723900" indent="-266700">
              <a:lnSpc>
                <a:spcPct val="150000"/>
              </a:lnSpc>
            </a:pPr>
            <a:r>
              <a:rPr lang="en-US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</a:t>
            </a:r>
            <a:r>
              <a:rPr lang="ko-KR" altLang="en-US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가</a:t>
            </a:r>
            <a:r>
              <a:rPr lang="en-US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200" b="1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해외파병 전체적인 활동 개요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723900" indent="-266700">
              <a:lnSpc>
                <a:spcPct val="150000"/>
              </a:lnSpc>
            </a:pP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     - 2020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 해외파병 규모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(1,648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명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는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2019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년 해외파병 규모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(1,826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명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에 비해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178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명이 감소하였습니다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723900" indent="-266700">
              <a:lnSpc>
                <a:spcPct val="150000"/>
              </a:lnSpc>
            </a:pP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       - 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부대교체 시기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파병인원 조정 등의 사유로 변동이 발생하였습니다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99A11-7ABC-4E5B-B195-C898D4FF342C}"/>
              </a:ext>
            </a:extLst>
          </p:cNvPr>
          <p:cNvSpPr txBox="1"/>
          <p:nvPr/>
        </p:nvSpPr>
        <p:spPr>
          <a:xfrm>
            <a:off x="371473" y="188913"/>
            <a:ext cx="54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해외파병 현황 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84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609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검찰청 지표 </a:t>
            </a:r>
            <a:r>
              <a:rPr lang="ko-KR" altLang="en-US" dirty="0"/>
              <a:t>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739615"/>
              </p:ext>
            </p:extLst>
          </p:nvPr>
        </p:nvGraphicFramePr>
        <p:xfrm>
          <a:off x="587373" y="1203960"/>
          <a:ext cx="1119664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검찰청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나눔고딕"/>
                        </a:rPr>
                        <a:t>1</a:t>
                      </a:r>
                      <a:r>
                        <a:rPr lang="ko-KR" altLang="en-US" dirty="0" smtClean="0">
                          <a:latin typeface="나눔고딕"/>
                        </a:rPr>
                        <a:t>심</a:t>
                      </a:r>
                      <a:r>
                        <a:rPr lang="en-US" altLang="ko-KR" dirty="0" smtClean="0">
                          <a:latin typeface="나눔고딕"/>
                        </a:rPr>
                        <a:t>, 2</a:t>
                      </a:r>
                      <a:r>
                        <a:rPr lang="ko-KR" altLang="en-US" dirty="0" smtClean="0">
                          <a:latin typeface="나눔고딕"/>
                        </a:rPr>
                        <a:t>심 무죄 현황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공판</a:t>
                      </a:r>
                      <a:r>
                        <a:rPr lang="en-US" altLang="ko-KR" dirty="0" smtClean="0">
                          <a:latin typeface="나눔고딕"/>
                        </a:rPr>
                        <a:t>1</a:t>
                      </a:r>
                      <a:r>
                        <a:rPr lang="ko-KR" altLang="en-US" dirty="0" smtClean="0">
                          <a:latin typeface="나눔고딕"/>
                        </a:rPr>
                        <a:t>과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범죄발생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5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검찰청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구속영장 청구 발부 현황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나눔고딕"/>
                        </a:rPr>
                        <a:t>정책기획과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치안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검찰청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나눔고딕"/>
                        </a:rPr>
                        <a:t>전체사건</a:t>
                      </a:r>
                      <a:r>
                        <a:rPr lang="ko-KR" altLang="en-US" dirty="0" smtClean="0">
                          <a:latin typeface="나눔고딕"/>
                        </a:rPr>
                        <a:t> 접수</a:t>
                      </a:r>
                      <a:r>
                        <a:rPr lang="en-US" altLang="ko-KR" dirty="0" smtClean="0">
                          <a:latin typeface="나눔고딕"/>
                        </a:rPr>
                        <a:t>/</a:t>
                      </a:r>
                      <a:r>
                        <a:rPr lang="ko-KR" altLang="en-US" dirty="0" smtClean="0">
                          <a:latin typeface="나눔고딕"/>
                        </a:rPr>
                        <a:t>처리 현황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나눔고딕"/>
                        </a:rPr>
                        <a:t>정책기획과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치안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5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검찰청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고발사건 접수</a:t>
                      </a:r>
                      <a:r>
                        <a:rPr lang="en-US" altLang="ko-KR" dirty="0" smtClean="0">
                          <a:latin typeface="나눔고딕"/>
                        </a:rPr>
                        <a:t>/</a:t>
                      </a:r>
                      <a:r>
                        <a:rPr lang="ko-KR" altLang="en-US" dirty="0" smtClean="0">
                          <a:latin typeface="나눔고딕"/>
                        </a:rPr>
                        <a:t>처리 추이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형사</a:t>
                      </a:r>
                      <a:r>
                        <a:rPr lang="en-US" altLang="ko-KR" dirty="0" smtClean="0">
                          <a:latin typeface="나눔고딕"/>
                        </a:rPr>
                        <a:t>1</a:t>
                      </a:r>
                      <a:r>
                        <a:rPr lang="ko-KR" altLang="en-US" dirty="0" smtClean="0">
                          <a:latin typeface="나눔고딕"/>
                        </a:rPr>
                        <a:t>과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범죄발생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73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검찰청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범죄 유형별 형사사건 처리현황</a:t>
                      </a:r>
                      <a:r>
                        <a:rPr lang="en-US" altLang="ko-KR" dirty="0" smtClean="0">
                          <a:latin typeface="나눔고딕"/>
                        </a:rPr>
                        <a:t>(</a:t>
                      </a:r>
                      <a:r>
                        <a:rPr lang="ko-KR" altLang="en-US" dirty="0" smtClean="0">
                          <a:latin typeface="나눔고딕"/>
                        </a:rPr>
                        <a:t>경제사범</a:t>
                      </a:r>
                      <a:r>
                        <a:rPr lang="en-US" altLang="ko-KR" dirty="0" smtClean="0">
                          <a:latin typeface="나눔고딕"/>
                        </a:rPr>
                        <a:t>)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/>
                        </a:rPr>
                        <a:t>형사</a:t>
                      </a:r>
                      <a:r>
                        <a:rPr lang="en-US" altLang="ko-KR" dirty="0" smtClean="0">
                          <a:latin typeface="나눔고딕"/>
                        </a:rPr>
                        <a:t>1</a:t>
                      </a:r>
                      <a:r>
                        <a:rPr lang="ko-KR" altLang="en-US" dirty="0" smtClean="0">
                          <a:latin typeface="나눔고딕"/>
                        </a:rPr>
                        <a:t>과</a:t>
                      </a:r>
                      <a:endParaRPr lang="ko-KR" altLang="en-US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나눔고딕"/>
                        </a:rPr>
                        <a:t>치안</a:t>
                      </a:r>
                      <a:endParaRPr lang="ko-KR" altLang="en-US" sz="1800" b="0" dirty="0">
                        <a:latin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85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6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89E67-EA85-4002-81F5-810406212709}"/>
              </a:ext>
            </a:extLst>
          </p:cNvPr>
          <p:cNvSpPr txBox="1"/>
          <p:nvPr/>
        </p:nvSpPr>
        <p:spPr>
          <a:xfrm>
            <a:off x="685800" y="982107"/>
            <a:ext cx="110982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지표정보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99749-6263-437A-900F-F4DC9EEEEFCD}"/>
              </a:ext>
            </a:extLst>
          </p:cNvPr>
          <p:cNvSpPr txBox="1"/>
          <p:nvPr/>
        </p:nvSpPr>
        <p:spPr>
          <a:xfrm>
            <a:off x="685800" y="168530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작성방법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A55F-60CE-43DF-8B52-B280CD8A71F4}"/>
              </a:ext>
            </a:extLst>
          </p:cNvPr>
          <p:cNvSpPr txBox="1"/>
          <p:nvPr/>
        </p:nvSpPr>
        <p:spPr>
          <a:xfrm>
            <a:off x="5865168" y="151233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자료출처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7F792-7B5F-4796-AEE7-6F54E7132F7D}"/>
              </a:ext>
            </a:extLst>
          </p:cNvPr>
          <p:cNvSpPr txBox="1"/>
          <p:nvPr/>
        </p:nvSpPr>
        <p:spPr>
          <a:xfrm>
            <a:off x="200025" y="2388511"/>
            <a:ext cx="3295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해외파병 인원의 연도별 파병현황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3D8C7-1837-4E0C-90CB-1163F65DCDE6}"/>
              </a:ext>
            </a:extLst>
          </p:cNvPr>
          <p:cNvSpPr txBox="1"/>
          <p:nvPr/>
        </p:nvSpPr>
        <p:spPr>
          <a:xfrm>
            <a:off x="5505449" y="2111511"/>
            <a:ext cx="460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출처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해외파병과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통계생산기관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합동참모본부 군사지원본부 해외파병과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통계주기</a:t>
            </a:r>
            <a:r>
              <a:rPr lang="en-US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매년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70B6D-7CB5-4B0E-99E9-D0C18C5A60ED}"/>
              </a:ext>
            </a:extLst>
          </p:cNvPr>
          <p:cNvSpPr txBox="1"/>
          <p:nvPr/>
        </p:nvSpPr>
        <p:spPr>
          <a:xfrm>
            <a:off x="371473" y="188913"/>
            <a:ext cx="545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/>
              <a:t>(</a:t>
            </a:r>
            <a:r>
              <a:rPr lang="ko-KR" altLang="en-US" dirty="0"/>
              <a:t>해외파병 현황 지표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09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A9E91-B8C1-490E-96B8-8BD9D2032790}"/>
              </a:ext>
            </a:extLst>
          </p:cNvPr>
          <p:cNvSpPr txBox="1"/>
          <p:nvPr/>
        </p:nvSpPr>
        <p:spPr>
          <a:xfrm>
            <a:off x="371474" y="188913"/>
            <a:ext cx="679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LAB #03 – </a:t>
            </a:r>
            <a:r>
              <a:rPr lang="ko-KR" altLang="en-US" dirty="0"/>
              <a:t>국가지표 조사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검찰청지표</a:t>
            </a:r>
            <a:r>
              <a:rPr lang="ko-KR" altLang="en-US" dirty="0" smtClean="0"/>
              <a:t> </a:t>
            </a:r>
            <a:r>
              <a:rPr lang="ko-KR" altLang="en-US" dirty="0"/>
              <a:t>목록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4DB97B5-5126-4A6E-84FE-A9DA619C3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592286"/>
              </p:ext>
            </p:extLst>
          </p:nvPr>
        </p:nvGraphicFramePr>
        <p:xfrm>
          <a:off x="537269" y="589023"/>
          <a:ext cx="11196640" cy="604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38">
                  <a:extLst>
                    <a:ext uri="{9D8B030D-6E8A-4147-A177-3AD203B41FA5}">
                      <a16:colId xmlns:a16="http://schemas.microsoft.com/office/drawing/2014/main" val="3703713261"/>
                    </a:ext>
                  </a:extLst>
                </a:gridCol>
                <a:gridCol w="1183589">
                  <a:extLst>
                    <a:ext uri="{9D8B030D-6E8A-4147-A177-3AD203B41FA5}">
                      <a16:colId xmlns:a16="http://schemas.microsoft.com/office/drawing/2014/main" val="308642419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702074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63704447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3243301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8032535"/>
                    </a:ext>
                  </a:extLst>
                </a:gridCol>
                <a:gridCol w="1839914">
                  <a:extLst>
                    <a:ext uri="{9D8B030D-6E8A-4147-A177-3AD203B41FA5}">
                      <a16:colId xmlns:a16="http://schemas.microsoft.com/office/drawing/2014/main" val="2388242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담당부서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7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검찰청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신분별</a:t>
                      </a:r>
                      <a:r>
                        <a:rPr lang="ko-KR" altLang="en-US" dirty="0" smtClean="0"/>
                        <a:t> 사건처리 현황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err="1" smtClean="0"/>
                        <a:t>외국인사건</a:t>
                      </a:r>
                      <a:r>
                        <a:rPr lang="ko-KR" altLang="en-US" dirty="0" smtClean="0"/>
                        <a:t> 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형사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/>
                        <a:t>치안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검찰청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항고 재항고 접수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처리 현황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형사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/>
                        <a:t>기타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8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검찰청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범죄유형별</a:t>
                      </a:r>
                      <a:r>
                        <a:rPr lang="ko-KR" altLang="en-US" dirty="0" smtClean="0"/>
                        <a:t> 형사사건 처리현황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err="1" smtClean="0"/>
                        <a:t>소년사범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형사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/>
                        <a:t>치안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6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검찰청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대 </a:t>
                      </a:r>
                      <a:r>
                        <a:rPr lang="ko-KR" altLang="en-US" dirty="0" err="1" smtClean="0"/>
                        <a:t>강력사범</a:t>
                      </a:r>
                      <a:r>
                        <a:rPr lang="ko-KR" altLang="en-US" dirty="0" smtClean="0"/>
                        <a:t> 접수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처리 현황	사회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형사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/>
                        <a:t>범죄발생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4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검찰청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범죄 유형별 형사사건 처리현황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흉악사범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형사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사회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범죄와 사법정의</a:t>
                      </a:r>
                      <a:endParaRPr lang="ko-KR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/>
                        <a:t>치안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10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29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4702</Words>
  <Application>Microsoft Office PowerPoint</Application>
  <PresentationFormat>와이드스크린</PresentationFormat>
  <Paragraphs>1463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9" baseType="lpstr">
      <vt:lpstr>굴림</vt:lpstr>
      <vt:lpstr>나눔고딕</vt:lpstr>
      <vt:lpstr>나눔고딕 ExtraBold</vt:lpstr>
      <vt:lpstr>맑은 고딕</vt:lpstr>
      <vt:lpstr>바탕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216</dc:creator>
  <cp:lastModifiedBy>Admin</cp:lastModifiedBy>
  <cp:revision>13</cp:revision>
  <dcterms:created xsi:type="dcterms:W3CDTF">2021-12-29T07:24:59Z</dcterms:created>
  <dcterms:modified xsi:type="dcterms:W3CDTF">2021-12-29T10:10:30Z</dcterms:modified>
</cp:coreProperties>
</file>